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6" r:id="rId1"/>
  </p:sldMasterIdLst>
  <p:notesMasterIdLst>
    <p:notesMasterId r:id="rId53"/>
  </p:notesMasterIdLst>
  <p:sldIdLst>
    <p:sldId id="256" r:id="rId2"/>
    <p:sldId id="289" r:id="rId3"/>
    <p:sldId id="285" r:id="rId4"/>
    <p:sldId id="257" r:id="rId5"/>
    <p:sldId id="291" r:id="rId6"/>
    <p:sldId id="302" r:id="rId7"/>
    <p:sldId id="300" r:id="rId8"/>
    <p:sldId id="306" r:id="rId9"/>
    <p:sldId id="307" r:id="rId10"/>
    <p:sldId id="308" r:id="rId11"/>
    <p:sldId id="282" r:id="rId12"/>
    <p:sldId id="286" r:id="rId13"/>
    <p:sldId id="268" r:id="rId14"/>
    <p:sldId id="270" r:id="rId15"/>
    <p:sldId id="293" r:id="rId16"/>
    <p:sldId id="305" r:id="rId17"/>
    <p:sldId id="272" r:id="rId18"/>
    <p:sldId id="273" r:id="rId19"/>
    <p:sldId id="279" r:id="rId20"/>
    <p:sldId id="294" r:id="rId21"/>
    <p:sldId id="301" r:id="rId22"/>
    <p:sldId id="303" r:id="rId23"/>
    <p:sldId id="311" r:id="rId24"/>
    <p:sldId id="312" r:id="rId25"/>
    <p:sldId id="258" r:id="rId26"/>
    <p:sldId id="259" r:id="rId27"/>
    <p:sldId id="295" r:id="rId28"/>
    <p:sldId id="309" r:id="rId29"/>
    <p:sldId id="310" r:id="rId30"/>
    <p:sldId id="260" r:id="rId31"/>
    <p:sldId id="261" r:id="rId32"/>
    <p:sldId id="297" r:id="rId33"/>
    <p:sldId id="280" r:id="rId34"/>
    <p:sldId id="262" r:id="rId35"/>
    <p:sldId id="263" r:id="rId36"/>
    <p:sldId id="315" r:id="rId37"/>
    <p:sldId id="264" r:id="rId38"/>
    <p:sldId id="265" r:id="rId39"/>
    <p:sldId id="316" r:id="rId40"/>
    <p:sldId id="287" r:id="rId41"/>
    <p:sldId id="281" r:id="rId42"/>
    <p:sldId id="266" r:id="rId43"/>
    <p:sldId id="276" r:id="rId44"/>
    <p:sldId id="313" r:id="rId45"/>
    <p:sldId id="267" r:id="rId46"/>
    <p:sldId id="277" r:id="rId47"/>
    <p:sldId id="314" r:id="rId48"/>
    <p:sldId id="288" r:id="rId49"/>
    <p:sldId id="298" r:id="rId50"/>
    <p:sldId id="317" r:id="rId51"/>
    <p:sldId id="29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59" autoAdjust="0"/>
    <p:restoredTop sz="68872"/>
  </p:normalViewPr>
  <p:slideViewPr>
    <p:cSldViewPr snapToGrid="0">
      <p:cViewPr varScale="1">
        <p:scale>
          <a:sx n="55" d="100"/>
          <a:sy n="55" d="100"/>
        </p:scale>
        <p:origin x="216" y="8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5827DE-11D4-2546-965C-408912EA012C}" type="doc">
      <dgm:prSet loTypeId="urn:microsoft.com/office/officeart/2005/8/layout/process2" loCatId="" qsTypeId="urn:microsoft.com/office/officeart/2005/8/quickstyle/simple1" qsCatId="simple" csTypeId="urn:microsoft.com/office/officeart/2005/8/colors/accent0_1" csCatId="mainScheme" phldr="1"/>
      <dgm:spPr/>
    </dgm:pt>
    <dgm:pt modelId="{2CA4ADF1-D0BF-DB41-A78A-8108FF60BAD8}">
      <dgm:prSet phldrT="[Text]"/>
      <dgm:spPr/>
      <dgm:t>
        <a:bodyPr/>
        <a:lstStyle/>
        <a:p>
          <a:r>
            <a:rPr lang="en-US" dirty="0"/>
            <a:t>Socket()</a:t>
          </a:r>
        </a:p>
      </dgm:t>
    </dgm:pt>
    <dgm:pt modelId="{14867AE3-5E81-4249-A293-D73E8216402D}" type="parTrans" cxnId="{613AEFA4-D569-894E-8869-93B924B03703}">
      <dgm:prSet/>
      <dgm:spPr/>
      <dgm:t>
        <a:bodyPr/>
        <a:lstStyle/>
        <a:p>
          <a:endParaRPr lang="en-US"/>
        </a:p>
      </dgm:t>
    </dgm:pt>
    <dgm:pt modelId="{E4C8519A-5301-B742-B192-72A1EB7249A1}" type="sibTrans" cxnId="{613AEFA4-D569-894E-8869-93B924B03703}">
      <dgm:prSet/>
      <dgm:spPr/>
      <dgm:t>
        <a:bodyPr/>
        <a:lstStyle/>
        <a:p>
          <a:endParaRPr lang="en-US"/>
        </a:p>
      </dgm:t>
    </dgm:pt>
    <dgm:pt modelId="{4D6215E3-998F-204B-B28D-61805CA9AE2F}">
      <dgm:prSet phldrT="[Text]"/>
      <dgm:spPr/>
      <dgm:t>
        <a:bodyPr/>
        <a:lstStyle/>
        <a:p>
          <a:r>
            <a:rPr lang="en-US" dirty="0"/>
            <a:t>bind()</a:t>
          </a:r>
        </a:p>
      </dgm:t>
    </dgm:pt>
    <dgm:pt modelId="{E67902C8-030B-354A-A65B-D8BFF36ECC65}" type="parTrans" cxnId="{CDFF31D3-9D2A-A74F-B4FF-73207A197CDF}">
      <dgm:prSet/>
      <dgm:spPr/>
      <dgm:t>
        <a:bodyPr/>
        <a:lstStyle/>
        <a:p>
          <a:endParaRPr lang="en-US"/>
        </a:p>
      </dgm:t>
    </dgm:pt>
    <dgm:pt modelId="{EE1F6316-5916-8E4B-9A62-0B04047CD5BB}" type="sibTrans" cxnId="{CDFF31D3-9D2A-A74F-B4FF-73207A197CDF}">
      <dgm:prSet/>
      <dgm:spPr/>
      <dgm:t>
        <a:bodyPr/>
        <a:lstStyle/>
        <a:p>
          <a:endParaRPr lang="en-US"/>
        </a:p>
      </dgm:t>
    </dgm:pt>
    <dgm:pt modelId="{2654D04F-7D15-C042-8204-30343026A834}">
      <dgm:prSet phldrT="[Text]"/>
      <dgm:spPr/>
      <dgm:t>
        <a:bodyPr/>
        <a:lstStyle/>
        <a:p>
          <a:r>
            <a:rPr lang="en-US" dirty="0" err="1"/>
            <a:t>recv</a:t>
          </a:r>
          <a:r>
            <a:rPr lang="en-US" dirty="0"/>
            <a:t>()</a:t>
          </a:r>
        </a:p>
      </dgm:t>
    </dgm:pt>
    <dgm:pt modelId="{D1C557C7-5017-6345-8291-11BF053661A5}" type="parTrans" cxnId="{F506C91B-423E-3D42-AD89-9E70442AFAD8}">
      <dgm:prSet/>
      <dgm:spPr/>
      <dgm:t>
        <a:bodyPr/>
        <a:lstStyle/>
        <a:p>
          <a:endParaRPr lang="en-US"/>
        </a:p>
      </dgm:t>
    </dgm:pt>
    <dgm:pt modelId="{F8385E6D-4713-7D4F-8D0E-37769EEBD261}" type="sibTrans" cxnId="{F506C91B-423E-3D42-AD89-9E70442AFAD8}">
      <dgm:prSet/>
      <dgm:spPr/>
      <dgm:t>
        <a:bodyPr/>
        <a:lstStyle/>
        <a:p>
          <a:endParaRPr lang="en-US"/>
        </a:p>
      </dgm:t>
    </dgm:pt>
    <dgm:pt modelId="{33724E77-4F9F-C349-A9DD-D1D03F578C8D}">
      <dgm:prSet phldrT="[Text]"/>
      <dgm:spPr/>
      <dgm:t>
        <a:bodyPr/>
        <a:lstStyle/>
        <a:p>
          <a:r>
            <a:rPr lang="en-US" dirty="0"/>
            <a:t>close socket</a:t>
          </a:r>
        </a:p>
      </dgm:t>
    </dgm:pt>
    <dgm:pt modelId="{B1F0603F-49F8-C345-A0D5-033CF4D9612C}" type="parTrans" cxnId="{74F55D58-D65F-0045-B86F-332FDA0CACA4}">
      <dgm:prSet/>
      <dgm:spPr/>
      <dgm:t>
        <a:bodyPr/>
        <a:lstStyle/>
        <a:p>
          <a:endParaRPr lang="en-US"/>
        </a:p>
      </dgm:t>
    </dgm:pt>
    <dgm:pt modelId="{CCD64A79-33B1-9943-B17E-FA1B4BD99B7A}" type="sibTrans" cxnId="{74F55D58-D65F-0045-B86F-332FDA0CACA4}">
      <dgm:prSet/>
      <dgm:spPr/>
      <dgm:t>
        <a:bodyPr/>
        <a:lstStyle/>
        <a:p>
          <a:endParaRPr lang="en-US"/>
        </a:p>
      </dgm:t>
    </dgm:pt>
    <dgm:pt modelId="{5636D074-E325-004A-85E1-500481354424}" type="pres">
      <dgm:prSet presAssocID="{955827DE-11D4-2546-965C-408912EA012C}" presName="linearFlow" presStyleCnt="0">
        <dgm:presLayoutVars>
          <dgm:resizeHandles val="exact"/>
        </dgm:presLayoutVars>
      </dgm:prSet>
      <dgm:spPr/>
    </dgm:pt>
    <dgm:pt modelId="{5889F81B-2A55-5143-8B68-AF88858741FB}" type="pres">
      <dgm:prSet presAssocID="{2CA4ADF1-D0BF-DB41-A78A-8108FF60BAD8}" presName="node" presStyleLbl="node1" presStyleIdx="0" presStyleCnt="4">
        <dgm:presLayoutVars>
          <dgm:bulletEnabled val="1"/>
        </dgm:presLayoutVars>
      </dgm:prSet>
      <dgm:spPr/>
    </dgm:pt>
    <dgm:pt modelId="{F00839E2-036F-A644-A5C1-6DB8504FDFFB}" type="pres">
      <dgm:prSet presAssocID="{E4C8519A-5301-B742-B192-72A1EB7249A1}" presName="sibTrans" presStyleLbl="sibTrans2D1" presStyleIdx="0" presStyleCnt="3"/>
      <dgm:spPr/>
    </dgm:pt>
    <dgm:pt modelId="{8EAE8BEB-06B6-6F47-8918-6DE7AE5428B3}" type="pres">
      <dgm:prSet presAssocID="{E4C8519A-5301-B742-B192-72A1EB7249A1}" presName="connectorText" presStyleLbl="sibTrans2D1" presStyleIdx="0" presStyleCnt="3"/>
      <dgm:spPr/>
    </dgm:pt>
    <dgm:pt modelId="{CFF08D0A-0B96-F747-9D8D-CC7E5F35FF27}" type="pres">
      <dgm:prSet presAssocID="{4D6215E3-998F-204B-B28D-61805CA9AE2F}" presName="node" presStyleLbl="node1" presStyleIdx="1" presStyleCnt="4">
        <dgm:presLayoutVars>
          <dgm:bulletEnabled val="1"/>
        </dgm:presLayoutVars>
      </dgm:prSet>
      <dgm:spPr/>
    </dgm:pt>
    <dgm:pt modelId="{314E7F34-1F7E-0D4D-A554-6BD9B488AFB2}" type="pres">
      <dgm:prSet presAssocID="{EE1F6316-5916-8E4B-9A62-0B04047CD5BB}" presName="sibTrans" presStyleLbl="sibTrans2D1" presStyleIdx="1" presStyleCnt="3"/>
      <dgm:spPr/>
    </dgm:pt>
    <dgm:pt modelId="{B453D4CE-F4B4-1142-8F06-78C8F64E8E66}" type="pres">
      <dgm:prSet presAssocID="{EE1F6316-5916-8E4B-9A62-0B04047CD5BB}" presName="connectorText" presStyleLbl="sibTrans2D1" presStyleIdx="1" presStyleCnt="3"/>
      <dgm:spPr/>
    </dgm:pt>
    <dgm:pt modelId="{B29B61C2-0867-3542-9D3F-2A592C20A21B}" type="pres">
      <dgm:prSet presAssocID="{2654D04F-7D15-C042-8204-30343026A834}" presName="node" presStyleLbl="node1" presStyleIdx="2" presStyleCnt="4">
        <dgm:presLayoutVars>
          <dgm:bulletEnabled val="1"/>
        </dgm:presLayoutVars>
      </dgm:prSet>
      <dgm:spPr/>
    </dgm:pt>
    <dgm:pt modelId="{4CBF5415-98F1-0441-A1C0-32EAAB0A6352}" type="pres">
      <dgm:prSet presAssocID="{F8385E6D-4713-7D4F-8D0E-37769EEBD261}" presName="sibTrans" presStyleLbl="sibTrans2D1" presStyleIdx="2" presStyleCnt="3"/>
      <dgm:spPr/>
    </dgm:pt>
    <dgm:pt modelId="{D81EC0C7-E476-FD48-8F02-85B0B3CDB6BE}" type="pres">
      <dgm:prSet presAssocID="{F8385E6D-4713-7D4F-8D0E-37769EEBD261}" presName="connectorText" presStyleLbl="sibTrans2D1" presStyleIdx="2" presStyleCnt="3"/>
      <dgm:spPr/>
    </dgm:pt>
    <dgm:pt modelId="{33FFF8F7-21B7-A843-93C6-09B8CE07BB13}" type="pres">
      <dgm:prSet presAssocID="{33724E77-4F9F-C349-A9DD-D1D03F578C8D}" presName="node" presStyleLbl="node1" presStyleIdx="3" presStyleCnt="4">
        <dgm:presLayoutVars>
          <dgm:bulletEnabled val="1"/>
        </dgm:presLayoutVars>
      </dgm:prSet>
      <dgm:spPr/>
    </dgm:pt>
  </dgm:ptLst>
  <dgm:cxnLst>
    <dgm:cxn modelId="{F506C91B-423E-3D42-AD89-9E70442AFAD8}" srcId="{955827DE-11D4-2546-965C-408912EA012C}" destId="{2654D04F-7D15-C042-8204-30343026A834}" srcOrd="2" destOrd="0" parTransId="{D1C557C7-5017-6345-8291-11BF053661A5}" sibTransId="{F8385E6D-4713-7D4F-8D0E-37769EEBD261}"/>
    <dgm:cxn modelId="{DAB8A956-4E6D-504E-96E9-293787909044}" type="presOf" srcId="{EE1F6316-5916-8E4B-9A62-0B04047CD5BB}" destId="{B453D4CE-F4B4-1142-8F06-78C8F64E8E66}" srcOrd="1" destOrd="0" presId="urn:microsoft.com/office/officeart/2005/8/layout/process2"/>
    <dgm:cxn modelId="{74F55D58-D65F-0045-B86F-332FDA0CACA4}" srcId="{955827DE-11D4-2546-965C-408912EA012C}" destId="{33724E77-4F9F-C349-A9DD-D1D03F578C8D}" srcOrd="3" destOrd="0" parTransId="{B1F0603F-49F8-C345-A0D5-033CF4D9612C}" sibTransId="{CCD64A79-33B1-9943-B17E-FA1B4BD99B7A}"/>
    <dgm:cxn modelId="{CF219F5B-8388-924A-A075-DBFDE1FCF1BF}" type="presOf" srcId="{E4C8519A-5301-B742-B192-72A1EB7249A1}" destId="{F00839E2-036F-A644-A5C1-6DB8504FDFFB}" srcOrd="0" destOrd="0" presId="urn:microsoft.com/office/officeart/2005/8/layout/process2"/>
    <dgm:cxn modelId="{FA093764-CE98-924D-AE40-F8DC37CDF62A}" type="presOf" srcId="{4D6215E3-998F-204B-B28D-61805CA9AE2F}" destId="{CFF08D0A-0B96-F747-9D8D-CC7E5F35FF27}" srcOrd="0" destOrd="0" presId="urn:microsoft.com/office/officeart/2005/8/layout/process2"/>
    <dgm:cxn modelId="{800F1770-F4DA-A34B-A594-C0AC1C4A6F7C}" type="presOf" srcId="{E4C8519A-5301-B742-B192-72A1EB7249A1}" destId="{8EAE8BEB-06B6-6F47-8918-6DE7AE5428B3}" srcOrd="1" destOrd="0" presId="urn:microsoft.com/office/officeart/2005/8/layout/process2"/>
    <dgm:cxn modelId="{E7561A77-76D6-9B4E-B7A1-E00C0690EA80}" type="presOf" srcId="{955827DE-11D4-2546-965C-408912EA012C}" destId="{5636D074-E325-004A-85E1-500481354424}" srcOrd="0" destOrd="0" presId="urn:microsoft.com/office/officeart/2005/8/layout/process2"/>
    <dgm:cxn modelId="{00E50785-29D5-4D43-9B38-4B9218128971}" type="presOf" srcId="{F8385E6D-4713-7D4F-8D0E-37769EEBD261}" destId="{D81EC0C7-E476-FD48-8F02-85B0B3CDB6BE}" srcOrd="1" destOrd="0" presId="urn:microsoft.com/office/officeart/2005/8/layout/process2"/>
    <dgm:cxn modelId="{4CB4B098-6A7F-CE44-8321-AD0ED615023C}" type="presOf" srcId="{2654D04F-7D15-C042-8204-30343026A834}" destId="{B29B61C2-0867-3542-9D3F-2A592C20A21B}" srcOrd="0" destOrd="0" presId="urn:microsoft.com/office/officeart/2005/8/layout/process2"/>
    <dgm:cxn modelId="{03A178A3-3A95-F642-B891-715B9D86F5BB}" type="presOf" srcId="{EE1F6316-5916-8E4B-9A62-0B04047CD5BB}" destId="{314E7F34-1F7E-0D4D-A554-6BD9B488AFB2}" srcOrd="0" destOrd="0" presId="urn:microsoft.com/office/officeart/2005/8/layout/process2"/>
    <dgm:cxn modelId="{613AEFA4-D569-894E-8869-93B924B03703}" srcId="{955827DE-11D4-2546-965C-408912EA012C}" destId="{2CA4ADF1-D0BF-DB41-A78A-8108FF60BAD8}" srcOrd="0" destOrd="0" parTransId="{14867AE3-5E81-4249-A293-D73E8216402D}" sibTransId="{E4C8519A-5301-B742-B192-72A1EB7249A1}"/>
    <dgm:cxn modelId="{41F5ACB0-D927-9843-9283-ABDEA4FEC753}" type="presOf" srcId="{2CA4ADF1-D0BF-DB41-A78A-8108FF60BAD8}" destId="{5889F81B-2A55-5143-8B68-AF88858741FB}" srcOrd="0" destOrd="0" presId="urn:microsoft.com/office/officeart/2005/8/layout/process2"/>
    <dgm:cxn modelId="{168B1DBB-7313-B24E-B366-722537F57362}" type="presOf" srcId="{F8385E6D-4713-7D4F-8D0E-37769EEBD261}" destId="{4CBF5415-98F1-0441-A1C0-32EAAB0A6352}" srcOrd="0" destOrd="0" presId="urn:microsoft.com/office/officeart/2005/8/layout/process2"/>
    <dgm:cxn modelId="{CDFF31D3-9D2A-A74F-B4FF-73207A197CDF}" srcId="{955827DE-11D4-2546-965C-408912EA012C}" destId="{4D6215E3-998F-204B-B28D-61805CA9AE2F}" srcOrd="1" destOrd="0" parTransId="{E67902C8-030B-354A-A65B-D8BFF36ECC65}" sibTransId="{EE1F6316-5916-8E4B-9A62-0B04047CD5BB}"/>
    <dgm:cxn modelId="{272342D3-A47F-9446-867E-DA54BEE94A23}" type="presOf" srcId="{33724E77-4F9F-C349-A9DD-D1D03F578C8D}" destId="{33FFF8F7-21B7-A843-93C6-09B8CE07BB13}" srcOrd="0" destOrd="0" presId="urn:microsoft.com/office/officeart/2005/8/layout/process2"/>
    <dgm:cxn modelId="{DB33B310-30C9-824A-965C-7B3F46B1DBF0}" type="presParOf" srcId="{5636D074-E325-004A-85E1-500481354424}" destId="{5889F81B-2A55-5143-8B68-AF88858741FB}" srcOrd="0" destOrd="0" presId="urn:microsoft.com/office/officeart/2005/8/layout/process2"/>
    <dgm:cxn modelId="{908F4FEC-E595-F849-8E01-3302AA8EEF13}" type="presParOf" srcId="{5636D074-E325-004A-85E1-500481354424}" destId="{F00839E2-036F-A644-A5C1-6DB8504FDFFB}" srcOrd="1" destOrd="0" presId="urn:microsoft.com/office/officeart/2005/8/layout/process2"/>
    <dgm:cxn modelId="{E67EC043-BF69-CF43-A251-A052DF6BC1C4}" type="presParOf" srcId="{F00839E2-036F-A644-A5C1-6DB8504FDFFB}" destId="{8EAE8BEB-06B6-6F47-8918-6DE7AE5428B3}" srcOrd="0" destOrd="0" presId="urn:microsoft.com/office/officeart/2005/8/layout/process2"/>
    <dgm:cxn modelId="{1DB0767A-A304-4F4F-AB39-B98BC1D0DC48}" type="presParOf" srcId="{5636D074-E325-004A-85E1-500481354424}" destId="{CFF08D0A-0B96-F747-9D8D-CC7E5F35FF27}" srcOrd="2" destOrd="0" presId="urn:microsoft.com/office/officeart/2005/8/layout/process2"/>
    <dgm:cxn modelId="{EC8F6BC7-EA5A-594C-B4E3-F5BA13554198}" type="presParOf" srcId="{5636D074-E325-004A-85E1-500481354424}" destId="{314E7F34-1F7E-0D4D-A554-6BD9B488AFB2}" srcOrd="3" destOrd="0" presId="urn:microsoft.com/office/officeart/2005/8/layout/process2"/>
    <dgm:cxn modelId="{CE35A7F9-A431-4E40-A787-F45763FDE37E}" type="presParOf" srcId="{314E7F34-1F7E-0D4D-A554-6BD9B488AFB2}" destId="{B453D4CE-F4B4-1142-8F06-78C8F64E8E66}" srcOrd="0" destOrd="0" presId="urn:microsoft.com/office/officeart/2005/8/layout/process2"/>
    <dgm:cxn modelId="{A95B0B0C-2234-A346-AF8F-5C2BB3DF1548}" type="presParOf" srcId="{5636D074-E325-004A-85E1-500481354424}" destId="{B29B61C2-0867-3542-9D3F-2A592C20A21B}" srcOrd="4" destOrd="0" presId="urn:microsoft.com/office/officeart/2005/8/layout/process2"/>
    <dgm:cxn modelId="{36AAD3F8-9E2C-6349-8062-352A3ADB48FD}" type="presParOf" srcId="{5636D074-E325-004A-85E1-500481354424}" destId="{4CBF5415-98F1-0441-A1C0-32EAAB0A6352}" srcOrd="5" destOrd="0" presId="urn:microsoft.com/office/officeart/2005/8/layout/process2"/>
    <dgm:cxn modelId="{0E1DEE41-B3A1-6F4E-AAC6-731BAE06CDFF}" type="presParOf" srcId="{4CBF5415-98F1-0441-A1C0-32EAAB0A6352}" destId="{D81EC0C7-E476-FD48-8F02-85B0B3CDB6BE}" srcOrd="0" destOrd="0" presId="urn:microsoft.com/office/officeart/2005/8/layout/process2"/>
    <dgm:cxn modelId="{25ABECC8-5657-584E-B4AC-288E5A6DA301}" type="presParOf" srcId="{5636D074-E325-004A-85E1-500481354424}" destId="{33FFF8F7-21B7-A843-93C6-09B8CE07BB1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5827DE-11D4-2546-965C-408912EA012C}" type="doc">
      <dgm:prSet loTypeId="urn:microsoft.com/office/officeart/2005/8/layout/process2" loCatId="" qsTypeId="urn:microsoft.com/office/officeart/2005/8/quickstyle/simple1" qsCatId="simple" csTypeId="urn:microsoft.com/office/officeart/2005/8/colors/accent0_1" csCatId="mainScheme" phldr="1"/>
      <dgm:spPr/>
    </dgm:pt>
    <dgm:pt modelId="{2CA4ADF1-D0BF-DB41-A78A-8108FF60BAD8}">
      <dgm:prSet phldrT="[Text]"/>
      <dgm:spPr/>
      <dgm:t>
        <a:bodyPr/>
        <a:lstStyle/>
        <a:p>
          <a:r>
            <a:rPr lang="en-US" dirty="0"/>
            <a:t>Socket()</a:t>
          </a:r>
        </a:p>
      </dgm:t>
    </dgm:pt>
    <dgm:pt modelId="{14867AE3-5E81-4249-A293-D73E8216402D}" type="parTrans" cxnId="{613AEFA4-D569-894E-8869-93B924B03703}">
      <dgm:prSet/>
      <dgm:spPr/>
      <dgm:t>
        <a:bodyPr/>
        <a:lstStyle/>
        <a:p>
          <a:endParaRPr lang="en-US"/>
        </a:p>
      </dgm:t>
    </dgm:pt>
    <dgm:pt modelId="{E4C8519A-5301-B742-B192-72A1EB7249A1}" type="sibTrans" cxnId="{613AEFA4-D569-894E-8869-93B924B03703}">
      <dgm:prSet/>
      <dgm:spPr/>
      <dgm:t>
        <a:bodyPr/>
        <a:lstStyle/>
        <a:p>
          <a:endParaRPr lang="en-US"/>
        </a:p>
      </dgm:t>
    </dgm:pt>
    <dgm:pt modelId="{2654D04F-7D15-C042-8204-30343026A834}">
      <dgm:prSet phldrT="[Text]"/>
      <dgm:spPr/>
      <dgm:t>
        <a:bodyPr/>
        <a:lstStyle/>
        <a:p>
          <a:r>
            <a:rPr lang="en-US" dirty="0"/>
            <a:t>send()</a:t>
          </a:r>
        </a:p>
      </dgm:t>
    </dgm:pt>
    <dgm:pt modelId="{D1C557C7-5017-6345-8291-11BF053661A5}" type="parTrans" cxnId="{F506C91B-423E-3D42-AD89-9E70442AFAD8}">
      <dgm:prSet/>
      <dgm:spPr/>
      <dgm:t>
        <a:bodyPr/>
        <a:lstStyle/>
        <a:p>
          <a:endParaRPr lang="en-US"/>
        </a:p>
      </dgm:t>
    </dgm:pt>
    <dgm:pt modelId="{F8385E6D-4713-7D4F-8D0E-37769EEBD261}" type="sibTrans" cxnId="{F506C91B-423E-3D42-AD89-9E70442AFAD8}">
      <dgm:prSet/>
      <dgm:spPr/>
      <dgm:t>
        <a:bodyPr/>
        <a:lstStyle/>
        <a:p>
          <a:endParaRPr lang="en-US"/>
        </a:p>
      </dgm:t>
    </dgm:pt>
    <dgm:pt modelId="{33724E77-4F9F-C349-A9DD-D1D03F578C8D}">
      <dgm:prSet phldrT="[Text]"/>
      <dgm:spPr/>
      <dgm:t>
        <a:bodyPr/>
        <a:lstStyle/>
        <a:p>
          <a:r>
            <a:rPr lang="en-US" dirty="0"/>
            <a:t>close socket</a:t>
          </a:r>
        </a:p>
      </dgm:t>
    </dgm:pt>
    <dgm:pt modelId="{B1F0603F-49F8-C345-A0D5-033CF4D9612C}" type="parTrans" cxnId="{74F55D58-D65F-0045-B86F-332FDA0CACA4}">
      <dgm:prSet/>
      <dgm:spPr/>
      <dgm:t>
        <a:bodyPr/>
        <a:lstStyle/>
        <a:p>
          <a:endParaRPr lang="en-US"/>
        </a:p>
      </dgm:t>
    </dgm:pt>
    <dgm:pt modelId="{CCD64A79-33B1-9943-B17E-FA1B4BD99B7A}" type="sibTrans" cxnId="{74F55D58-D65F-0045-B86F-332FDA0CACA4}">
      <dgm:prSet/>
      <dgm:spPr/>
      <dgm:t>
        <a:bodyPr/>
        <a:lstStyle/>
        <a:p>
          <a:endParaRPr lang="en-US"/>
        </a:p>
      </dgm:t>
    </dgm:pt>
    <dgm:pt modelId="{5636D074-E325-004A-85E1-500481354424}" type="pres">
      <dgm:prSet presAssocID="{955827DE-11D4-2546-965C-408912EA012C}" presName="linearFlow" presStyleCnt="0">
        <dgm:presLayoutVars>
          <dgm:resizeHandles val="exact"/>
        </dgm:presLayoutVars>
      </dgm:prSet>
      <dgm:spPr/>
    </dgm:pt>
    <dgm:pt modelId="{5889F81B-2A55-5143-8B68-AF88858741FB}" type="pres">
      <dgm:prSet presAssocID="{2CA4ADF1-D0BF-DB41-A78A-8108FF60BAD8}" presName="node" presStyleLbl="node1" presStyleIdx="0" presStyleCnt="3">
        <dgm:presLayoutVars>
          <dgm:bulletEnabled val="1"/>
        </dgm:presLayoutVars>
      </dgm:prSet>
      <dgm:spPr/>
    </dgm:pt>
    <dgm:pt modelId="{F00839E2-036F-A644-A5C1-6DB8504FDFFB}" type="pres">
      <dgm:prSet presAssocID="{E4C8519A-5301-B742-B192-72A1EB7249A1}" presName="sibTrans" presStyleLbl="sibTrans2D1" presStyleIdx="0" presStyleCnt="2"/>
      <dgm:spPr/>
    </dgm:pt>
    <dgm:pt modelId="{8EAE8BEB-06B6-6F47-8918-6DE7AE5428B3}" type="pres">
      <dgm:prSet presAssocID="{E4C8519A-5301-B742-B192-72A1EB7249A1}" presName="connectorText" presStyleLbl="sibTrans2D1" presStyleIdx="0" presStyleCnt="2"/>
      <dgm:spPr/>
    </dgm:pt>
    <dgm:pt modelId="{B29B61C2-0867-3542-9D3F-2A592C20A21B}" type="pres">
      <dgm:prSet presAssocID="{2654D04F-7D15-C042-8204-30343026A834}" presName="node" presStyleLbl="node1" presStyleIdx="1" presStyleCnt="3">
        <dgm:presLayoutVars>
          <dgm:bulletEnabled val="1"/>
        </dgm:presLayoutVars>
      </dgm:prSet>
      <dgm:spPr/>
    </dgm:pt>
    <dgm:pt modelId="{4CBF5415-98F1-0441-A1C0-32EAAB0A6352}" type="pres">
      <dgm:prSet presAssocID="{F8385E6D-4713-7D4F-8D0E-37769EEBD261}" presName="sibTrans" presStyleLbl="sibTrans2D1" presStyleIdx="1" presStyleCnt="2"/>
      <dgm:spPr/>
    </dgm:pt>
    <dgm:pt modelId="{D81EC0C7-E476-FD48-8F02-85B0B3CDB6BE}" type="pres">
      <dgm:prSet presAssocID="{F8385E6D-4713-7D4F-8D0E-37769EEBD261}" presName="connectorText" presStyleLbl="sibTrans2D1" presStyleIdx="1" presStyleCnt="2"/>
      <dgm:spPr/>
    </dgm:pt>
    <dgm:pt modelId="{33FFF8F7-21B7-A843-93C6-09B8CE07BB13}" type="pres">
      <dgm:prSet presAssocID="{33724E77-4F9F-C349-A9DD-D1D03F578C8D}" presName="node" presStyleLbl="node1" presStyleIdx="2" presStyleCnt="3">
        <dgm:presLayoutVars>
          <dgm:bulletEnabled val="1"/>
        </dgm:presLayoutVars>
      </dgm:prSet>
      <dgm:spPr/>
    </dgm:pt>
  </dgm:ptLst>
  <dgm:cxnLst>
    <dgm:cxn modelId="{F506C91B-423E-3D42-AD89-9E70442AFAD8}" srcId="{955827DE-11D4-2546-965C-408912EA012C}" destId="{2654D04F-7D15-C042-8204-30343026A834}" srcOrd="1" destOrd="0" parTransId="{D1C557C7-5017-6345-8291-11BF053661A5}" sibTransId="{F8385E6D-4713-7D4F-8D0E-37769EEBD261}"/>
    <dgm:cxn modelId="{74F55D58-D65F-0045-B86F-332FDA0CACA4}" srcId="{955827DE-11D4-2546-965C-408912EA012C}" destId="{33724E77-4F9F-C349-A9DD-D1D03F578C8D}" srcOrd="2" destOrd="0" parTransId="{B1F0603F-49F8-C345-A0D5-033CF4D9612C}" sibTransId="{CCD64A79-33B1-9943-B17E-FA1B4BD99B7A}"/>
    <dgm:cxn modelId="{CF219F5B-8388-924A-A075-DBFDE1FCF1BF}" type="presOf" srcId="{E4C8519A-5301-B742-B192-72A1EB7249A1}" destId="{F00839E2-036F-A644-A5C1-6DB8504FDFFB}" srcOrd="0" destOrd="0" presId="urn:microsoft.com/office/officeart/2005/8/layout/process2"/>
    <dgm:cxn modelId="{800F1770-F4DA-A34B-A594-C0AC1C4A6F7C}" type="presOf" srcId="{E4C8519A-5301-B742-B192-72A1EB7249A1}" destId="{8EAE8BEB-06B6-6F47-8918-6DE7AE5428B3}" srcOrd="1" destOrd="0" presId="urn:microsoft.com/office/officeart/2005/8/layout/process2"/>
    <dgm:cxn modelId="{E7561A77-76D6-9B4E-B7A1-E00C0690EA80}" type="presOf" srcId="{955827DE-11D4-2546-965C-408912EA012C}" destId="{5636D074-E325-004A-85E1-500481354424}" srcOrd="0" destOrd="0" presId="urn:microsoft.com/office/officeart/2005/8/layout/process2"/>
    <dgm:cxn modelId="{00E50785-29D5-4D43-9B38-4B9218128971}" type="presOf" srcId="{F8385E6D-4713-7D4F-8D0E-37769EEBD261}" destId="{D81EC0C7-E476-FD48-8F02-85B0B3CDB6BE}" srcOrd="1" destOrd="0" presId="urn:microsoft.com/office/officeart/2005/8/layout/process2"/>
    <dgm:cxn modelId="{4CB4B098-6A7F-CE44-8321-AD0ED615023C}" type="presOf" srcId="{2654D04F-7D15-C042-8204-30343026A834}" destId="{B29B61C2-0867-3542-9D3F-2A592C20A21B}" srcOrd="0" destOrd="0" presId="urn:microsoft.com/office/officeart/2005/8/layout/process2"/>
    <dgm:cxn modelId="{613AEFA4-D569-894E-8869-93B924B03703}" srcId="{955827DE-11D4-2546-965C-408912EA012C}" destId="{2CA4ADF1-D0BF-DB41-A78A-8108FF60BAD8}" srcOrd="0" destOrd="0" parTransId="{14867AE3-5E81-4249-A293-D73E8216402D}" sibTransId="{E4C8519A-5301-B742-B192-72A1EB7249A1}"/>
    <dgm:cxn modelId="{41F5ACB0-D927-9843-9283-ABDEA4FEC753}" type="presOf" srcId="{2CA4ADF1-D0BF-DB41-A78A-8108FF60BAD8}" destId="{5889F81B-2A55-5143-8B68-AF88858741FB}" srcOrd="0" destOrd="0" presId="urn:microsoft.com/office/officeart/2005/8/layout/process2"/>
    <dgm:cxn modelId="{168B1DBB-7313-B24E-B366-722537F57362}" type="presOf" srcId="{F8385E6D-4713-7D4F-8D0E-37769EEBD261}" destId="{4CBF5415-98F1-0441-A1C0-32EAAB0A6352}" srcOrd="0" destOrd="0" presId="urn:microsoft.com/office/officeart/2005/8/layout/process2"/>
    <dgm:cxn modelId="{272342D3-A47F-9446-867E-DA54BEE94A23}" type="presOf" srcId="{33724E77-4F9F-C349-A9DD-D1D03F578C8D}" destId="{33FFF8F7-21B7-A843-93C6-09B8CE07BB13}" srcOrd="0" destOrd="0" presId="urn:microsoft.com/office/officeart/2005/8/layout/process2"/>
    <dgm:cxn modelId="{DB33B310-30C9-824A-965C-7B3F46B1DBF0}" type="presParOf" srcId="{5636D074-E325-004A-85E1-500481354424}" destId="{5889F81B-2A55-5143-8B68-AF88858741FB}" srcOrd="0" destOrd="0" presId="urn:microsoft.com/office/officeart/2005/8/layout/process2"/>
    <dgm:cxn modelId="{908F4FEC-E595-F849-8E01-3302AA8EEF13}" type="presParOf" srcId="{5636D074-E325-004A-85E1-500481354424}" destId="{F00839E2-036F-A644-A5C1-6DB8504FDFFB}" srcOrd="1" destOrd="0" presId="urn:microsoft.com/office/officeart/2005/8/layout/process2"/>
    <dgm:cxn modelId="{E67EC043-BF69-CF43-A251-A052DF6BC1C4}" type="presParOf" srcId="{F00839E2-036F-A644-A5C1-6DB8504FDFFB}" destId="{8EAE8BEB-06B6-6F47-8918-6DE7AE5428B3}" srcOrd="0" destOrd="0" presId="urn:microsoft.com/office/officeart/2005/8/layout/process2"/>
    <dgm:cxn modelId="{A95B0B0C-2234-A346-AF8F-5C2BB3DF1548}" type="presParOf" srcId="{5636D074-E325-004A-85E1-500481354424}" destId="{B29B61C2-0867-3542-9D3F-2A592C20A21B}" srcOrd="2" destOrd="0" presId="urn:microsoft.com/office/officeart/2005/8/layout/process2"/>
    <dgm:cxn modelId="{36AAD3F8-9E2C-6349-8062-352A3ADB48FD}" type="presParOf" srcId="{5636D074-E325-004A-85E1-500481354424}" destId="{4CBF5415-98F1-0441-A1C0-32EAAB0A6352}" srcOrd="3" destOrd="0" presId="urn:microsoft.com/office/officeart/2005/8/layout/process2"/>
    <dgm:cxn modelId="{0E1DEE41-B3A1-6F4E-AAC6-731BAE06CDFF}" type="presParOf" srcId="{4CBF5415-98F1-0441-A1C0-32EAAB0A6352}" destId="{D81EC0C7-E476-FD48-8F02-85B0B3CDB6BE}" srcOrd="0" destOrd="0" presId="urn:microsoft.com/office/officeart/2005/8/layout/process2"/>
    <dgm:cxn modelId="{25ABECC8-5657-584E-B4AC-288E5A6DA301}" type="presParOf" srcId="{5636D074-E325-004A-85E1-500481354424}" destId="{33FFF8F7-21B7-A843-93C6-09B8CE07BB13}" srcOrd="4"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5827DE-11D4-2546-965C-408912EA012C}" type="doc">
      <dgm:prSet loTypeId="urn:microsoft.com/office/officeart/2005/8/layout/process2" loCatId="" qsTypeId="urn:microsoft.com/office/officeart/2005/8/quickstyle/simple1" qsCatId="simple" csTypeId="urn:microsoft.com/office/officeart/2005/8/colors/accent0_1" csCatId="mainScheme" phldr="1"/>
      <dgm:spPr/>
    </dgm:pt>
    <dgm:pt modelId="{2CA4ADF1-D0BF-DB41-A78A-8108FF60BAD8}">
      <dgm:prSet phldrT="[Text]"/>
      <dgm:spPr/>
      <dgm:t>
        <a:bodyPr/>
        <a:lstStyle/>
        <a:p>
          <a:r>
            <a:rPr lang="en-US" dirty="0"/>
            <a:t>Socket()</a:t>
          </a:r>
        </a:p>
      </dgm:t>
    </dgm:pt>
    <dgm:pt modelId="{14867AE3-5E81-4249-A293-D73E8216402D}" type="parTrans" cxnId="{613AEFA4-D569-894E-8869-93B924B03703}">
      <dgm:prSet/>
      <dgm:spPr/>
      <dgm:t>
        <a:bodyPr/>
        <a:lstStyle/>
        <a:p>
          <a:endParaRPr lang="en-US"/>
        </a:p>
      </dgm:t>
    </dgm:pt>
    <dgm:pt modelId="{E4C8519A-5301-B742-B192-72A1EB7249A1}" type="sibTrans" cxnId="{613AEFA4-D569-894E-8869-93B924B03703}">
      <dgm:prSet/>
      <dgm:spPr/>
      <dgm:t>
        <a:bodyPr/>
        <a:lstStyle/>
        <a:p>
          <a:endParaRPr lang="en-US"/>
        </a:p>
      </dgm:t>
    </dgm:pt>
    <dgm:pt modelId="{4D6215E3-998F-204B-B28D-61805CA9AE2F}">
      <dgm:prSet phldrT="[Text]"/>
      <dgm:spPr/>
      <dgm:t>
        <a:bodyPr/>
        <a:lstStyle/>
        <a:p>
          <a:r>
            <a:rPr lang="en-US" dirty="0"/>
            <a:t>bind()</a:t>
          </a:r>
        </a:p>
      </dgm:t>
    </dgm:pt>
    <dgm:pt modelId="{E67902C8-030B-354A-A65B-D8BFF36ECC65}" type="parTrans" cxnId="{CDFF31D3-9D2A-A74F-B4FF-73207A197CDF}">
      <dgm:prSet/>
      <dgm:spPr/>
      <dgm:t>
        <a:bodyPr/>
        <a:lstStyle/>
        <a:p>
          <a:endParaRPr lang="en-US"/>
        </a:p>
      </dgm:t>
    </dgm:pt>
    <dgm:pt modelId="{EE1F6316-5916-8E4B-9A62-0B04047CD5BB}" type="sibTrans" cxnId="{CDFF31D3-9D2A-A74F-B4FF-73207A197CDF}">
      <dgm:prSet/>
      <dgm:spPr/>
      <dgm:t>
        <a:bodyPr/>
        <a:lstStyle/>
        <a:p>
          <a:endParaRPr lang="en-US"/>
        </a:p>
      </dgm:t>
    </dgm:pt>
    <dgm:pt modelId="{59E02FD0-90EA-E24C-B3A6-3BE3A231E7EE}">
      <dgm:prSet phldrT="[Text]"/>
      <dgm:spPr/>
      <dgm:t>
        <a:bodyPr/>
        <a:lstStyle/>
        <a:p>
          <a:r>
            <a:rPr lang="en-US" dirty="0"/>
            <a:t>accept()</a:t>
          </a:r>
        </a:p>
      </dgm:t>
    </dgm:pt>
    <dgm:pt modelId="{2B2EF9D2-AB3C-054A-B229-E846A52262A0}" type="parTrans" cxnId="{F409C458-BFF2-6D47-AD37-77CDCE21A6C7}">
      <dgm:prSet/>
      <dgm:spPr/>
      <dgm:t>
        <a:bodyPr/>
        <a:lstStyle/>
        <a:p>
          <a:endParaRPr lang="en-US"/>
        </a:p>
      </dgm:t>
    </dgm:pt>
    <dgm:pt modelId="{14B2F72B-9E80-C44F-804E-13558663612E}" type="sibTrans" cxnId="{F409C458-BFF2-6D47-AD37-77CDCE21A6C7}">
      <dgm:prSet/>
      <dgm:spPr/>
      <dgm:t>
        <a:bodyPr/>
        <a:lstStyle/>
        <a:p>
          <a:endParaRPr lang="en-US"/>
        </a:p>
      </dgm:t>
    </dgm:pt>
    <dgm:pt modelId="{62225056-45ED-A142-8C0E-E42DCF50AA7D}">
      <dgm:prSet phldrT="[Text]"/>
      <dgm:spPr/>
      <dgm:t>
        <a:bodyPr/>
        <a:lstStyle/>
        <a:p>
          <a:r>
            <a:rPr lang="en-US" dirty="0"/>
            <a:t>listen()</a:t>
          </a:r>
        </a:p>
      </dgm:t>
    </dgm:pt>
    <dgm:pt modelId="{B456CA97-FB8D-D743-A203-86910831DAFB}" type="parTrans" cxnId="{AA3F54A1-AC7F-D64C-B0B4-4C77A990B6B4}">
      <dgm:prSet/>
      <dgm:spPr/>
      <dgm:t>
        <a:bodyPr/>
        <a:lstStyle/>
        <a:p>
          <a:endParaRPr lang="en-US"/>
        </a:p>
      </dgm:t>
    </dgm:pt>
    <dgm:pt modelId="{82B3F02B-6A72-FB41-86AC-300CBB0BE3C1}" type="sibTrans" cxnId="{AA3F54A1-AC7F-D64C-B0B4-4C77A990B6B4}">
      <dgm:prSet/>
      <dgm:spPr/>
      <dgm:t>
        <a:bodyPr/>
        <a:lstStyle/>
        <a:p>
          <a:endParaRPr lang="en-US"/>
        </a:p>
      </dgm:t>
    </dgm:pt>
    <dgm:pt modelId="{2654D04F-7D15-C042-8204-30343026A834}">
      <dgm:prSet phldrT="[Text]"/>
      <dgm:spPr/>
      <dgm:t>
        <a:bodyPr/>
        <a:lstStyle/>
        <a:p>
          <a:r>
            <a:rPr lang="en-US" dirty="0" err="1"/>
            <a:t>recv</a:t>
          </a:r>
          <a:r>
            <a:rPr lang="en-US" dirty="0"/>
            <a:t>() &amp; send()</a:t>
          </a:r>
        </a:p>
      </dgm:t>
    </dgm:pt>
    <dgm:pt modelId="{D1C557C7-5017-6345-8291-11BF053661A5}" type="parTrans" cxnId="{F506C91B-423E-3D42-AD89-9E70442AFAD8}">
      <dgm:prSet/>
      <dgm:spPr/>
      <dgm:t>
        <a:bodyPr/>
        <a:lstStyle/>
        <a:p>
          <a:endParaRPr lang="en-US"/>
        </a:p>
      </dgm:t>
    </dgm:pt>
    <dgm:pt modelId="{F8385E6D-4713-7D4F-8D0E-37769EEBD261}" type="sibTrans" cxnId="{F506C91B-423E-3D42-AD89-9E70442AFAD8}">
      <dgm:prSet/>
      <dgm:spPr/>
      <dgm:t>
        <a:bodyPr/>
        <a:lstStyle/>
        <a:p>
          <a:endParaRPr lang="en-US"/>
        </a:p>
      </dgm:t>
    </dgm:pt>
    <dgm:pt modelId="{33724E77-4F9F-C349-A9DD-D1D03F578C8D}">
      <dgm:prSet phldrT="[Text]"/>
      <dgm:spPr/>
      <dgm:t>
        <a:bodyPr/>
        <a:lstStyle/>
        <a:p>
          <a:r>
            <a:rPr lang="en-US" dirty="0"/>
            <a:t>close socket</a:t>
          </a:r>
        </a:p>
      </dgm:t>
    </dgm:pt>
    <dgm:pt modelId="{B1F0603F-49F8-C345-A0D5-033CF4D9612C}" type="parTrans" cxnId="{74F55D58-D65F-0045-B86F-332FDA0CACA4}">
      <dgm:prSet/>
      <dgm:spPr/>
      <dgm:t>
        <a:bodyPr/>
        <a:lstStyle/>
        <a:p>
          <a:endParaRPr lang="en-US"/>
        </a:p>
      </dgm:t>
    </dgm:pt>
    <dgm:pt modelId="{CCD64A79-33B1-9943-B17E-FA1B4BD99B7A}" type="sibTrans" cxnId="{74F55D58-D65F-0045-B86F-332FDA0CACA4}">
      <dgm:prSet/>
      <dgm:spPr/>
      <dgm:t>
        <a:bodyPr/>
        <a:lstStyle/>
        <a:p>
          <a:endParaRPr lang="en-US"/>
        </a:p>
      </dgm:t>
    </dgm:pt>
    <dgm:pt modelId="{5636D074-E325-004A-85E1-500481354424}" type="pres">
      <dgm:prSet presAssocID="{955827DE-11D4-2546-965C-408912EA012C}" presName="linearFlow" presStyleCnt="0">
        <dgm:presLayoutVars>
          <dgm:resizeHandles val="exact"/>
        </dgm:presLayoutVars>
      </dgm:prSet>
      <dgm:spPr/>
    </dgm:pt>
    <dgm:pt modelId="{5889F81B-2A55-5143-8B68-AF88858741FB}" type="pres">
      <dgm:prSet presAssocID="{2CA4ADF1-D0BF-DB41-A78A-8108FF60BAD8}" presName="node" presStyleLbl="node1" presStyleIdx="0" presStyleCnt="6">
        <dgm:presLayoutVars>
          <dgm:bulletEnabled val="1"/>
        </dgm:presLayoutVars>
      </dgm:prSet>
      <dgm:spPr/>
    </dgm:pt>
    <dgm:pt modelId="{F00839E2-036F-A644-A5C1-6DB8504FDFFB}" type="pres">
      <dgm:prSet presAssocID="{E4C8519A-5301-B742-B192-72A1EB7249A1}" presName="sibTrans" presStyleLbl="sibTrans2D1" presStyleIdx="0" presStyleCnt="5"/>
      <dgm:spPr/>
    </dgm:pt>
    <dgm:pt modelId="{8EAE8BEB-06B6-6F47-8918-6DE7AE5428B3}" type="pres">
      <dgm:prSet presAssocID="{E4C8519A-5301-B742-B192-72A1EB7249A1}" presName="connectorText" presStyleLbl="sibTrans2D1" presStyleIdx="0" presStyleCnt="5"/>
      <dgm:spPr/>
    </dgm:pt>
    <dgm:pt modelId="{CFF08D0A-0B96-F747-9D8D-CC7E5F35FF27}" type="pres">
      <dgm:prSet presAssocID="{4D6215E3-998F-204B-B28D-61805CA9AE2F}" presName="node" presStyleLbl="node1" presStyleIdx="1" presStyleCnt="6">
        <dgm:presLayoutVars>
          <dgm:bulletEnabled val="1"/>
        </dgm:presLayoutVars>
      </dgm:prSet>
      <dgm:spPr/>
    </dgm:pt>
    <dgm:pt modelId="{314E7F34-1F7E-0D4D-A554-6BD9B488AFB2}" type="pres">
      <dgm:prSet presAssocID="{EE1F6316-5916-8E4B-9A62-0B04047CD5BB}" presName="sibTrans" presStyleLbl="sibTrans2D1" presStyleIdx="1" presStyleCnt="5"/>
      <dgm:spPr/>
    </dgm:pt>
    <dgm:pt modelId="{B453D4CE-F4B4-1142-8F06-78C8F64E8E66}" type="pres">
      <dgm:prSet presAssocID="{EE1F6316-5916-8E4B-9A62-0B04047CD5BB}" presName="connectorText" presStyleLbl="sibTrans2D1" presStyleIdx="1" presStyleCnt="5"/>
      <dgm:spPr/>
    </dgm:pt>
    <dgm:pt modelId="{FF6179D2-7A73-1C4D-BE7A-4E4C05D45C79}" type="pres">
      <dgm:prSet presAssocID="{62225056-45ED-A142-8C0E-E42DCF50AA7D}" presName="node" presStyleLbl="node1" presStyleIdx="2" presStyleCnt="6">
        <dgm:presLayoutVars>
          <dgm:bulletEnabled val="1"/>
        </dgm:presLayoutVars>
      </dgm:prSet>
      <dgm:spPr/>
    </dgm:pt>
    <dgm:pt modelId="{FEE08EA7-19F9-6C44-9AF9-AC2870827A0F}" type="pres">
      <dgm:prSet presAssocID="{82B3F02B-6A72-FB41-86AC-300CBB0BE3C1}" presName="sibTrans" presStyleLbl="sibTrans2D1" presStyleIdx="2" presStyleCnt="5"/>
      <dgm:spPr/>
    </dgm:pt>
    <dgm:pt modelId="{7038699E-6A1D-A341-9E64-702BCA589D47}" type="pres">
      <dgm:prSet presAssocID="{82B3F02B-6A72-FB41-86AC-300CBB0BE3C1}" presName="connectorText" presStyleLbl="sibTrans2D1" presStyleIdx="2" presStyleCnt="5"/>
      <dgm:spPr/>
    </dgm:pt>
    <dgm:pt modelId="{E14CC7CD-58A8-FA45-91C5-928E84A40428}" type="pres">
      <dgm:prSet presAssocID="{59E02FD0-90EA-E24C-B3A6-3BE3A231E7EE}" presName="node" presStyleLbl="node1" presStyleIdx="3" presStyleCnt="6">
        <dgm:presLayoutVars>
          <dgm:bulletEnabled val="1"/>
        </dgm:presLayoutVars>
      </dgm:prSet>
      <dgm:spPr/>
    </dgm:pt>
    <dgm:pt modelId="{390C3A7D-71E2-B647-9B3A-1DB010491AFA}" type="pres">
      <dgm:prSet presAssocID="{14B2F72B-9E80-C44F-804E-13558663612E}" presName="sibTrans" presStyleLbl="sibTrans2D1" presStyleIdx="3" presStyleCnt="5"/>
      <dgm:spPr/>
    </dgm:pt>
    <dgm:pt modelId="{C0D7D964-CF71-5A47-9091-4F56C2984FEC}" type="pres">
      <dgm:prSet presAssocID="{14B2F72B-9E80-C44F-804E-13558663612E}" presName="connectorText" presStyleLbl="sibTrans2D1" presStyleIdx="3" presStyleCnt="5"/>
      <dgm:spPr/>
    </dgm:pt>
    <dgm:pt modelId="{B29B61C2-0867-3542-9D3F-2A592C20A21B}" type="pres">
      <dgm:prSet presAssocID="{2654D04F-7D15-C042-8204-30343026A834}" presName="node" presStyleLbl="node1" presStyleIdx="4" presStyleCnt="6">
        <dgm:presLayoutVars>
          <dgm:bulletEnabled val="1"/>
        </dgm:presLayoutVars>
      </dgm:prSet>
      <dgm:spPr/>
    </dgm:pt>
    <dgm:pt modelId="{4CBF5415-98F1-0441-A1C0-32EAAB0A6352}" type="pres">
      <dgm:prSet presAssocID="{F8385E6D-4713-7D4F-8D0E-37769EEBD261}" presName="sibTrans" presStyleLbl="sibTrans2D1" presStyleIdx="4" presStyleCnt="5"/>
      <dgm:spPr/>
    </dgm:pt>
    <dgm:pt modelId="{D81EC0C7-E476-FD48-8F02-85B0B3CDB6BE}" type="pres">
      <dgm:prSet presAssocID="{F8385E6D-4713-7D4F-8D0E-37769EEBD261}" presName="connectorText" presStyleLbl="sibTrans2D1" presStyleIdx="4" presStyleCnt="5"/>
      <dgm:spPr/>
    </dgm:pt>
    <dgm:pt modelId="{33FFF8F7-21B7-A843-93C6-09B8CE07BB13}" type="pres">
      <dgm:prSet presAssocID="{33724E77-4F9F-C349-A9DD-D1D03F578C8D}" presName="node" presStyleLbl="node1" presStyleIdx="5" presStyleCnt="6">
        <dgm:presLayoutVars>
          <dgm:bulletEnabled val="1"/>
        </dgm:presLayoutVars>
      </dgm:prSet>
      <dgm:spPr/>
    </dgm:pt>
  </dgm:ptLst>
  <dgm:cxnLst>
    <dgm:cxn modelId="{9980E608-EC7E-1046-A21E-35AE0686DBFB}" type="presOf" srcId="{14B2F72B-9E80-C44F-804E-13558663612E}" destId="{390C3A7D-71E2-B647-9B3A-1DB010491AFA}" srcOrd="0" destOrd="0" presId="urn:microsoft.com/office/officeart/2005/8/layout/process2"/>
    <dgm:cxn modelId="{F506C91B-423E-3D42-AD89-9E70442AFAD8}" srcId="{955827DE-11D4-2546-965C-408912EA012C}" destId="{2654D04F-7D15-C042-8204-30343026A834}" srcOrd="4" destOrd="0" parTransId="{D1C557C7-5017-6345-8291-11BF053661A5}" sibTransId="{F8385E6D-4713-7D4F-8D0E-37769EEBD261}"/>
    <dgm:cxn modelId="{DAB8A956-4E6D-504E-96E9-293787909044}" type="presOf" srcId="{EE1F6316-5916-8E4B-9A62-0B04047CD5BB}" destId="{B453D4CE-F4B4-1142-8F06-78C8F64E8E66}" srcOrd="1" destOrd="0" presId="urn:microsoft.com/office/officeart/2005/8/layout/process2"/>
    <dgm:cxn modelId="{74F55D58-D65F-0045-B86F-332FDA0CACA4}" srcId="{955827DE-11D4-2546-965C-408912EA012C}" destId="{33724E77-4F9F-C349-A9DD-D1D03F578C8D}" srcOrd="5" destOrd="0" parTransId="{B1F0603F-49F8-C345-A0D5-033CF4D9612C}" sibTransId="{CCD64A79-33B1-9943-B17E-FA1B4BD99B7A}"/>
    <dgm:cxn modelId="{F409C458-BFF2-6D47-AD37-77CDCE21A6C7}" srcId="{955827DE-11D4-2546-965C-408912EA012C}" destId="{59E02FD0-90EA-E24C-B3A6-3BE3A231E7EE}" srcOrd="3" destOrd="0" parTransId="{2B2EF9D2-AB3C-054A-B229-E846A52262A0}" sibTransId="{14B2F72B-9E80-C44F-804E-13558663612E}"/>
    <dgm:cxn modelId="{CF219F5B-8388-924A-A075-DBFDE1FCF1BF}" type="presOf" srcId="{E4C8519A-5301-B742-B192-72A1EB7249A1}" destId="{F00839E2-036F-A644-A5C1-6DB8504FDFFB}" srcOrd="0" destOrd="0" presId="urn:microsoft.com/office/officeart/2005/8/layout/process2"/>
    <dgm:cxn modelId="{FA093764-CE98-924D-AE40-F8DC37CDF62A}" type="presOf" srcId="{4D6215E3-998F-204B-B28D-61805CA9AE2F}" destId="{CFF08D0A-0B96-F747-9D8D-CC7E5F35FF27}" srcOrd="0" destOrd="0" presId="urn:microsoft.com/office/officeart/2005/8/layout/process2"/>
    <dgm:cxn modelId="{800F1770-F4DA-A34B-A594-C0AC1C4A6F7C}" type="presOf" srcId="{E4C8519A-5301-B742-B192-72A1EB7249A1}" destId="{8EAE8BEB-06B6-6F47-8918-6DE7AE5428B3}" srcOrd="1" destOrd="0" presId="urn:microsoft.com/office/officeart/2005/8/layout/process2"/>
    <dgm:cxn modelId="{E7561A77-76D6-9B4E-B7A1-E00C0690EA80}" type="presOf" srcId="{955827DE-11D4-2546-965C-408912EA012C}" destId="{5636D074-E325-004A-85E1-500481354424}" srcOrd="0" destOrd="0" presId="urn:microsoft.com/office/officeart/2005/8/layout/process2"/>
    <dgm:cxn modelId="{00E50785-29D5-4D43-9B38-4B9218128971}" type="presOf" srcId="{F8385E6D-4713-7D4F-8D0E-37769EEBD261}" destId="{D81EC0C7-E476-FD48-8F02-85B0B3CDB6BE}" srcOrd="1" destOrd="0" presId="urn:microsoft.com/office/officeart/2005/8/layout/process2"/>
    <dgm:cxn modelId="{4CB4B098-6A7F-CE44-8321-AD0ED615023C}" type="presOf" srcId="{2654D04F-7D15-C042-8204-30343026A834}" destId="{B29B61C2-0867-3542-9D3F-2A592C20A21B}" srcOrd="0" destOrd="0" presId="urn:microsoft.com/office/officeart/2005/8/layout/process2"/>
    <dgm:cxn modelId="{AA3F54A1-AC7F-D64C-B0B4-4C77A990B6B4}" srcId="{955827DE-11D4-2546-965C-408912EA012C}" destId="{62225056-45ED-A142-8C0E-E42DCF50AA7D}" srcOrd="2" destOrd="0" parTransId="{B456CA97-FB8D-D743-A203-86910831DAFB}" sibTransId="{82B3F02B-6A72-FB41-86AC-300CBB0BE3C1}"/>
    <dgm:cxn modelId="{03A178A3-3A95-F642-B891-715B9D86F5BB}" type="presOf" srcId="{EE1F6316-5916-8E4B-9A62-0B04047CD5BB}" destId="{314E7F34-1F7E-0D4D-A554-6BD9B488AFB2}" srcOrd="0" destOrd="0" presId="urn:microsoft.com/office/officeart/2005/8/layout/process2"/>
    <dgm:cxn modelId="{613AEFA4-D569-894E-8869-93B924B03703}" srcId="{955827DE-11D4-2546-965C-408912EA012C}" destId="{2CA4ADF1-D0BF-DB41-A78A-8108FF60BAD8}" srcOrd="0" destOrd="0" parTransId="{14867AE3-5E81-4249-A293-D73E8216402D}" sibTransId="{E4C8519A-5301-B742-B192-72A1EB7249A1}"/>
    <dgm:cxn modelId="{41F5ACB0-D927-9843-9283-ABDEA4FEC753}" type="presOf" srcId="{2CA4ADF1-D0BF-DB41-A78A-8108FF60BAD8}" destId="{5889F81B-2A55-5143-8B68-AF88858741FB}" srcOrd="0" destOrd="0" presId="urn:microsoft.com/office/officeart/2005/8/layout/process2"/>
    <dgm:cxn modelId="{9DE362B9-FCBD-C548-BA8D-76104B9D9C00}" type="presOf" srcId="{14B2F72B-9E80-C44F-804E-13558663612E}" destId="{C0D7D964-CF71-5A47-9091-4F56C2984FEC}" srcOrd="1" destOrd="0" presId="urn:microsoft.com/office/officeart/2005/8/layout/process2"/>
    <dgm:cxn modelId="{0BA073B9-B44C-3E4D-9F27-A3804F5C3653}" type="presOf" srcId="{82B3F02B-6A72-FB41-86AC-300CBB0BE3C1}" destId="{7038699E-6A1D-A341-9E64-702BCA589D47}" srcOrd="1" destOrd="0" presId="urn:microsoft.com/office/officeart/2005/8/layout/process2"/>
    <dgm:cxn modelId="{168B1DBB-7313-B24E-B366-722537F57362}" type="presOf" srcId="{F8385E6D-4713-7D4F-8D0E-37769EEBD261}" destId="{4CBF5415-98F1-0441-A1C0-32EAAB0A6352}" srcOrd="0" destOrd="0" presId="urn:microsoft.com/office/officeart/2005/8/layout/process2"/>
    <dgm:cxn modelId="{CDFF31D3-9D2A-A74F-B4FF-73207A197CDF}" srcId="{955827DE-11D4-2546-965C-408912EA012C}" destId="{4D6215E3-998F-204B-B28D-61805CA9AE2F}" srcOrd="1" destOrd="0" parTransId="{E67902C8-030B-354A-A65B-D8BFF36ECC65}" sibTransId="{EE1F6316-5916-8E4B-9A62-0B04047CD5BB}"/>
    <dgm:cxn modelId="{272342D3-A47F-9446-867E-DA54BEE94A23}" type="presOf" srcId="{33724E77-4F9F-C349-A9DD-D1D03F578C8D}" destId="{33FFF8F7-21B7-A843-93C6-09B8CE07BB13}" srcOrd="0" destOrd="0" presId="urn:microsoft.com/office/officeart/2005/8/layout/process2"/>
    <dgm:cxn modelId="{8AD163D7-2B04-294E-93B9-C3B8084C63E1}" type="presOf" srcId="{59E02FD0-90EA-E24C-B3A6-3BE3A231E7EE}" destId="{E14CC7CD-58A8-FA45-91C5-928E84A40428}" srcOrd="0" destOrd="0" presId="urn:microsoft.com/office/officeart/2005/8/layout/process2"/>
    <dgm:cxn modelId="{487014DD-F0F8-D748-A785-CE8B582B74C5}" type="presOf" srcId="{62225056-45ED-A142-8C0E-E42DCF50AA7D}" destId="{FF6179D2-7A73-1C4D-BE7A-4E4C05D45C79}" srcOrd="0" destOrd="0" presId="urn:microsoft.com/office/officeart/2005/8/layout/process2"/>
    <dgm:cxn modelId="{557B87F9-2DAB-2A48-A141-C33F1B561CAD}" type="presOf" srcId="{82B3F02B-6A72-FB41-86AC-300CBB0BE3C1}" destId="{FEE08EA7-19F9-6C44-9AF9-AC2870827A0F}" srcOrd="0" destOrd="0" presId="urn:microsoft.com/office/officeart/2005/8/layout/process2"/>
    <dgm:cxn modelId="{DB33B310-30C9-824A-965C-7B3F46B1DBF0}" type="presParOf" srcId="{5636D074-E325-004A-85E1-500481354424}" destId="{5889F81B-2A55-5143-8B68-AF88858741FB}" srcOrd="0" destOrd="0" presId="urn:microsoft.com/office/officeart/2005/8/layout/process2"/>
    <dgm:cxn modelId="{908F4FEC-E595-F849-8E01-3302AA8EEF13}" type="presParOf" srcId="{5636D074-E325-004A-85E1-500481354424}" destId="{F00839E2-036F-A644-A5C1-6DB8504FDFFB}" srcOrd="1" destOrd="0" presId="urn:microsoft.com/office/officeart/2005/8/layout/process2"/>
    <dgm:cxn modelId="{E67EC043-BF69-CF43-A251-A052DF6BC1C4}" type="presParOf" srcId="{F00839E2-036F-A644-A5C1-6DB8504FDFFB}" destId="{8EAE8BEB-06B6-6F47-8918-6DE7AE5428B3}" srcOrd="0" destOrd="0" presId="urn:microsoft.com/office/officeart/2005/8/layout/process2"/>
    <dgm:cxn modelId="{1DB0767A-A304-4F4F-AB39-B98BC1D0DC48}" type="presParOf" srcId="{5636D074-E325-004A-85E1-500481354424}" destId="{CFF08D0A-0B96-F747-9D8D-CC7E5F35FF27}" srcOrd="2" destOrd="0" presId="urn:microsoft.com/office/officeart/2005/8/layout/process2"/>
    <dgm:cxn modelId="{EC8F6BC7-EA5A-594C-B4E3-F5BA13554198}" type="presParOf" srcId="{5636D074-E325-004A-85E1-500481354424}" destId="{314E7F34-1F7E-0D4D-A554-6BD9B488AFB2}" srcOrd="3" destOrd="0" presId="urn:microsoft.com/office/officeart/2005/8/layout/process2"/>
    <dgm:cxn modelId="{CE35A7F9-A431-4E40-A787-F45763FDE37E}" type="presParOf" srcId="{314E7F34-1F7E-0D4D-A554-6BD9B488AFB2}" destId="{B453D4CE-F4B4-1142-8F06-78C8F64E8E66}" srcOrd="0" destOrd="0" presId="urn:microsoft.com/office/officeart/2005/8/layout/process2"/>
    <dgm:cxn modelId="{0C42C663-5495-0F41-96CB-69D0744B443E}" type="presParOf" srcId="{5636D074-E325-004A-85E1-500481354424}" destId="{FF6179D2-7A73-1C4D-BE7A-4E4C05D45C79}" srcOrd="4" destOrd="0" presId="urn:microsoft.com/office/officeart/2005/8/layout/process2"/>
    <dgm:cxn modelId="{A21FDE9A-6748-FD46-96E3-8FE688B20F7B}" type="presParOf" srcId="{5636D074-E325-004A-85E1-500481354424}" destId="{FEE08EA7-19F9-6C44-9AF9-AC2870827A0F}" srcOrd="5" destOrd="0" presId="urn:microsoft.com/office/officeart/2005/8/layout/process2"/>
    <dgm:cxn modelId="{AF43E41A-F43D-4541-81A2-3A35C4B0ED2D}" type="presParOf" srcId="{FEE08EA7-19F9-6C44-9AF9-AC2870827A0F}" destId="{7038699E-6A1D-A341-9E64-702BCA589D47}" srcOrd="0" destOrd="0" presId="urn:microsoft.com/office/officeart/2005/8/layout/process2"/>
    <dgm:cxn modelId="{099934AF-51C3-BA40-B17F-44CE34E6F8EF}" type="presParOf" srcId="{5636D074-E325-004A-85E1-500481354424}" destId="{E14CC7CD-58A8-FA45-91C5-928E84A40428}" srcOrd="6" destOrd="0" presId="urn:microsoft.com/office/officeart/2005/8/layout/process2"/>
    <dgm:cxn modelId="{78545395-41F0-6148-8F9C-9021CA6DB33E}" type="presParOf" srcId="{5636D074-E325-004A-85E1-500481354424}" destId="{390C3A7D-71E2-B647-9B3A-1DB010491AFA}" srcOrd="7" destOrd="0" presId="urn:microsoft.com/office/officeart/2005/8/layout/process2"/>
    <dgm:cxn modelId="{658BA8C4-2C1E-434A-9CA6-670FF0B9D132}" type="presParOf" srcId="{390C3A7D-71E2-B647-9B3A-1DB010491AFA}" destId="{C0D7D964-CF71-5A47-9091-4F56C2984FEC}" srcOrd="0" destOrd="0" presId="urn:microsoft.com/office/officeart/2005/8/layout/process2"/>
    <dgm:cxn modelId="{A95B0B0C-2234-A346-AF8F-5C2BB3DF1548}" type="presParOf" srcId="{5636D074-E325-004A-85E1-500481354424}" destId="{B29B61C2-0867-3542-9D3F-2A592C20A21B}" srcOrd="8" destOrd="0" presId="urn:microsoft.com/office/officeart/2005/8/layout/process2"/>
    <dgm:cxn modelId="{36AAD3F8-9E2C-6349-8062-352A3ADB48FD}" type="presParOf" srcId="{5636D074-E325-004A-85E1-500481354424}" destId="{4CBF5415-98F1-0441-A1C0-32EAAB0A6352}" srcOrd="9" destOrd="0" presId="urn:microsoft.com/office/officeart/2005/8/layout/process2"/>
    <dgm:cxn modelId="{0E1DEE41-B3A1-6F4E-AAC6-731BAE06CDFF}" type="presParOf" srcId="{4CBF5415-98F1-0441-A1C0-32EAAB0A6352}" destId="{D81EC0C7-E476-FD48-8F02-85B0B3CDB6BE}" srcOrd="0" destOrd="0" presId="urn:microsoft.com/office/officeart/2005/8/layout/process2"/>
    <dgm:cxn modelId="{25ABECC8-5657-584E-B4AC-288E5A6DA301}" type="presParOf" srcId="{5636D074-E325-004A-85E1-500481354424}" destId="{33FFF8F7-21B7-A843-93C6-09B8CE07BB13}"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5827DE-11D4-2546-965C-408912EA012C}" type="doc">
      <dgm:prSet loTypeId="urn:microsoft.com/office/officeart/2005/8/layout/process2" loCatId="" qsTypeId="urn:microsoft.com/office/officeart/2005/8/quickstyle/simple1" qsCatId="simple" csTypeId="urn:microsoft.com/office/officeart/2005/8/colors/accent0_1" csCatId="mainScheme" phldr="1"/>
      <dgm:spPr/>
    </dgm:pt>
    <dgm:pt modelId="{2CA4ADF1-D0BF-DB41-A78A-8108FF60BAD8}">
      <dgm:prSet phldrT="[Text]"/>
      <dgm:spPr/>
      <dgm:t>
        <a:bodyPr/>
        <a:lstStyle/>
        <a:p>
          <a:r>
            <a:rPr lang="en-US" dirty="0"/>
            <a:t>Socket()</a:t>
          </a:r>
        </a:p>
      </dgm:t>
    </dgm:pt>
    <dgm:pt modelId="{14867AE3-5E81-4249-A293-D73E8216402D}" type="parTrans" cxnId="{613AEFA4-D569-894E-8869-93B924B03703}">
      <dgm:prSet/>
      <dgm:spPr/>
      <dgm:t>
        <a:bodyPr/>
        <a:lstStyle/>
        <a:p>
          <a:endParaRPr lang="en-US"/>
        </a:p>
      </dgm:t>
    </dgm:pt>
    <dgm:pt modelId="{E4C8519A-5301-B742-B192-72A1EB7249A1}" type="sibTrans" cxnId="{613AEFA4-D569-894E-8869-93B924B03703}">
      <dgm:prSet/>
      <dgm:spPr/>
      <dgm:t>
        <a:bodyPr/>
        <a:lstStyle/>
        <a:p>
          <a:endParaRPr lang="en-US"/>
        </a:p>
      </dgm:t>
    </dgm:pt>
    <dgm:pt modelId="{4D6215E3-998F-204B-B28D-61805CA9AE2F}">
      <dgm:prSet phldrT="[Text]"/>
      <dgm:spPr/>
      <dgm:t>
        <a:bodyPr/>
        <a:lstStyle/>
        <a:p>
          <a:r>
            <a:rPr lang="en-US" dirty="0"/>
            <a:t>connect()</a:t>
          </a:r>
        </a:p>
      </dgm:t>
    </dgm:pt>
    <dgm:pt modelId="{E67902C8-030B-354A-A65B-D8BFF36ECC65}" type="parTrans" cxnId="{CDFF31D3-9D2A-A74F-B4FF-73207A197CDF}">
      <dgm:prSet/>
      <dgm:spPr/>
      <dgm:t>
        <a:bodyPr/>
        <a:lstStyle/>
        <a:p>
          <a:endParaRPr lang="en-US"/>
        </a:p>
      </dgm:t>
    </dgm:pt>
    <dgm:pt modelId="{EE1F6316-5916-8E4B-9A62-0B04047CD5BB}" type="sibTrans" cxnId="{CDFF31D3-9D2A-A74F-B4FF-73207A197CDF}">
      <dgm:prSet/>
      <dgm:spPr/>
      <dgm:t>
        <a:bodyPr/>
        <a:lstStyle/>
        <a:p>
          <a:endParaRPr lang="en-US"/>
        </a:p>
      </dgm:t>
    </dgm:pt>
    <dgm:pt modelId="{2654D04F-7D15-C042-8204-30343026A834}">
      <dgm:prSet phldrT="[Text]"/>
      <dgm:spPr/>
      <dgm:t>
        <a:bodyPr/>
        <a:lstStyle/>
        <a:p>
          <a:r>
            <a:rPr lang="en-US" dirty="0"/>
            <a:t>send() &amp; </a:t>
          </a:r>
          <a:r>
            <a:rPr lang="en-US" dirty="0" err="1"/>
            <a:t>recv</a:t>
          </a:r>
          <a:r>
            <a:rPr lang="en-US" dirty="0"/>
            <a:t>()</a:t>
          </a:r>
        </a:p>
      </dgm:t>
    </dgm:pt>
    <dgm:pt modelId="{D1C557C7-5017-6345-8291-11BF053661A5}" type="parTrans" cxnId="{F506C91B-423E-3D42-AD89-9E70442AFAD8}">
      <dgm:prSet/>
      <dgm:spPr/>
      <dgm:t>
        <a:bodyPr/>
        <a:lstStyle/>
        <a:p>
          <a:endParaRPr lang="en-US"/>
        </a:p>
      </dgm:t>
    </dgm:pt>
    <dgm:pt modelId="{F8385E6D-4713-7D4F-8D0E-37769EEBD261}" type="sibTrans" cxnId="{F506C91B-423E-3D42-AD89-9E70442AFAD8}">
      <dgm:prSet/>
      <dgm:spPr/>
      <dgm:t>
        <a:bodyPr/>
        <a:lstStyle/>
        <a:p>
          <a:endParaRPr lang="en-US"/>
        </a:p>
      </dgm:t>
    </dgm:pt>
    <dgm:pt modelId="{33724E77-4F9F-C349-A9DD-D1D03F578C8D}">
      <dgm:prSet phldrT="[Text]"/>
      <dgm:spPr/>
      <dgm:t>
        <a:bodyPr/>
        <a:lstStyle/>
        <a:p>
          <a:r>
            <a:rPr lang="en-US" dirty="0"/>
            <a:t>close socket</a:t>
          </a:r>
        </a:p>
      </dgm:t>
    </dgm:pt>
    <dgm:pt modelId="{B1F0603F-49F8-C345-A0D5-033CF4D9612C}" type="parTrans" cxnId="{74F55D58-D65F-0045-B86F-332FDA0CACA4}">
      <dgm:prSet/>
      <dgm:spPr/>
      <dgm:t>
        <a:bodyPr/>
        <a:lstStyle/>
        <a:p>
          <a:endParaRPr lang="en-US"/>
        </a:p>
      </dgm:t>
    </dgm:pt>
    <dgm:pt modelId="{CCD64A79-33B1-9943-B17E-FA1B4BD99B7A}" type="sibTrans" cxnId="{74F55D58-D65F-0045-B86F-332FDA0CACA4}">
      <dgm:prSet/>
      <dgm:spPr/>
      <dgm:t>
        <a:bodyPr/>
        <a:lstStyle/>
        <a:p>
          <a:endParaRPr lang="en-US"/>
        </a:p>
      </dgm:t>
    </dgm:pt>
    <dgm:pt modelId="{5636D074-E325-004A-85E1-500481354424}" type="pres">
      <dgm:prSet presAssocID="{955827DE-11D4-2546-965C-408912EA012C}" presName="linearFlow" presStyleCnt="0">
        <dgm:presLayoutVars>
          <dgm:resizeHandles val="exact"/>
        </dgm:presLayoutVars>
      </dgm:prSet>
      <dgm:spPr/>
    </dgm:pt>
    <dgm:pt modelId="{5889F81B-2A55-5143-8B68-AF88858741FB}" type="pres">
      <dgm:prSet presAssocID="{2CA4ADF1-D0BF-DB41-A78A-8108FF60BAD8}" presName="node" presStyleLbl="node1" presStyleIdx="0" presStyleCnt="4">
        <dgm:presLayoutVars>
          <dgm:bulletEnabled val="1"/>
        </dgm:presLayoutVars>
      </dgm:prSet>
      <dgm:spPr/>
    </dgm:pt>
    <dgm:pt modelId="{F00839E2-036F-A644-A5C1-6DB8504FDFFB}" type="pres">
      <dgm:prSet presAssocID="{E4C8519A-5301-B742-B192-72A1EB7249A1}" presName="sibTrans" presStyleLbl="sibTrans2D1" presStyleIdx="0" presStyleCnt="3"/>
      <dgm:spPr/>
    </dgm:pt>
    <dgm:pt modelId="{8EAE8BEB-06B6-6F47-8918-6DE7AE5428B3}" type="pres">
      <dgm:prSet presAssocID="{E4C8519A-5301-B742-B192-72A1EB7249A1}" presName="connectorText" presStyleLbl="sibTrans2D1" presStyleIdx="0" presStyleCnt="3"/>
      <dgm:spPr/>
    </dgm:pt>
    <dgm:pt modelId="{CFF08D0A-0B96-F747-9D8D-CC7E5F35FF27}" type="pres">
      <dgm:prSet presAssocID="{4D6215E3-998F-204B-B28D-61805CA9AE2F}" presName="node" presStyleLbl="node1" presStyleIdx="1" presStyleCnt="4">
        <dgm:presLayoutVars>
          <dgm:bulletEnabled val="1"/>
        </dgm:presLayoutVars>
      </dgm:prSet>
      <dgm:spPr/>
    </dgm:pt>
    <dgm:pt modelId="{314E7F34-1F7E-0D4D-A554-6BD9B488AFB2}" type="pres">
      <dgm:prSet presAssocID="{EE1F6316-5916-8E4B-9A62-0B04047CD5BB}" presName="sibTrans" presStyleLbl="sibTrans2D1" presStyleIdx="1" presStyleCnt="3"/>
      <dgm:spPr/>
    </dgm:pt>
    <dgm:pt modelId="{B453D4CE-F4B4-1142-8F06-78C8F64E8E66}" type="pres">
      <dgm:prSet presAssocID="{EE1F6316-5916-8E4B-9A62-0B04047CD5BB}" presName="connectorText" presStyleLbl="sibTrans2D1" presStyleIdx="1" presStyleCnt="3"/>
      <dgm:spPr/>
    </dgm:pt>
    <dgm:pt modelId="{B29B61C2-0867-3542-9D3F-2A592C20A21B}" type="pres">
      <dgm:prSet presAssocID="{2654D04F-7D15-C042-8204-30343026A834}" presName="node" presStyleLbl="node1" presStyleIdx="2" presStyleCnt="4">
        <dgm:presLayoutVars>
          <dgm:bulletEnabled val="1"/>
        </dgm:presLayoutVars>
      </dgm:prSet>
      <dgm:spPr/>
    </dgm:pt>
    <dgm:pt modelId="{4CBF5415-98F1-0441-A1C0-32EAAB0A6352}" type="pres">
      <dgm:prSet presAssocID="{F8385E6D-4713-7D4F-8D0E-37769EEBD261}" presName="sibTrans" presStyleLbl="sibTrans2D1" presStyleIdx="2" presStyleCnt="3"/>
      <dgm:spPr/>
    </dgm:pt>
    <dgm:pt modelId="{D81EC0C7-E476-FD48-8F02-85B0B3CDB6BE}" type="pres">
      <dgm:prSet presAssocID="{F8385E6D-4713-7D4F-8D0E-37769EEBD261}" presName="connectorText" presStyleLbl="sibTrans2D1" presStyleIdx="2" presStyleCnt="3"/>
      <dgm:spPr/>
    </dgm:pt>
    <dgm:pt modelId="{33FFF8F7-21B7-A843-93C6-09B8CE07BB13}" type="pres">
      <dgm:prSet presAssocID="{33724E77-4F9F-C349-A9DD-D1D03F578C8D}" presName="node" presStyleLbl="node1" presStyleIdx="3" presStyleCnt="4">
        <dgm:presLayoutVars>
          <dgm:bulletEnabled val="1"/>
        </dgm:presLayoutVars>
      </dgm:prSet>
      <dgm:spPr/>
    </dgm:pt>
  </dgm:ptLst>
  <dgm:cxnLst>
    <dgm:cxn modelId="{F506C91B-423E-3D42-AD89-9E70442AFAD8}" srcId="{955827DE-11D4-2546-965C-408912EA012C}" destId="{2654D04F-7D15-C042-8204-30343026A834}" srcOrd="2" destOrd="0" parTransId="{D1C557C7-5017-6345-8291-11BF053661A5}" sibTransId="{F8385E6D-4713-7D4F-8D0E-37769EEBD261}"/>
    <dgm:cxn modelId="{DAB8A956-4E6D-504E-96E9-293787909044}" type="presOf" srcId="{EE1F6316-5916-8E4B-9A62-0B04047CD5BB}" destId="{B453D4CE-F4B4-1142-8F06-78C8F64E8E66}" srcOrd="1" destOrd="0" presId="urn:microsoft.com/office/officeart/2005/8/layout/process2"/>
    <dgm:cxn modelId="{74F55D58-D65F-0045-B86F-332FDA0CACA4}" srcId="{955827DE-11D4-2546-965C-408912EA012C}" destId="{33724E77-4F9F-C349-A9DD-D1D03F578C8D}" srcOrd="3" destOrd="0" parTransId="{B1F0603F-49F8-C345-A0D5-033CF4D9612C}" sibTransId="{CCD64A79-33B1-9943-B17E-FA1B4BD99B7A}"/>
    <dgm:cxn modelId="{CF219F5B-8388-924A-A075-DBFDE1FCF1BF}" type="presOf" srcId="{E4C8519A-5301-B742-B192-72A1EB7249A1}" destId="{F00839E2-036F-A644-A5C1-6DB8504FDFFB}" srcOrd="0" destOrd="0" presId="urn:microsoft.com/office/officeart/2005/8/layout/process2"/>
    <dgm:cxn modelId="{FA093764-CE98-924D-AE40-F8DC37CDF62A}" type="presOf" srcId="{4D6215E3-998F-204B-B28D-61805CA9AE2F}" destId="{CFF08D0A-0B96-F747-9D8D-CC7E5F35FF27}" srcOrd="0" destOrd="0" presId="urn:microsoft.com/office/officeart/2005/8/layout/process2"/>
    <dgm:cxn modelId="{800F1770-F4DA-A34B-A594-C0AC1C4A6F7C}" type="presOf" srcId="{E4C8519A-5301-B742-B192-72A1EB7249A1}" destId="{8EAE8BEB-06B6-6F47-8918-6DE7AE5428B3}" srcOrd="1" destOrd="0" presId="urn:microsoft.com/office/officeart/2005/8/layout/process2"/>
    <dgm:cxn modelId="{E7561A77-76D6-9B4E-B7A1-E00C0690EA80}" type="presOf" srcId="{955827DE-11D4-2546-965C-408912EA012C}" destId="{5636D074-E325-004A-85E1-500481354424}" srcOrd="0" destOrd="0" presId="urn:microsoft.com/office/officeart/2005/8/layout/process2"/>
    <dgm:cxn modelId="{00E50785-29D5-4D43-9B38-4B9218128971}" type="presOf" srcId="{F8385E6D-4713-7D4F-8D0E-37769EEBD261}" destId="{D81EC0C7-E476-FD48-8F02-85B0B3CDB6BE}" srcOrd="1" destOrd="0" presId="urn:microsoft.com/office/officeart/2005/8/layout/process2"/>
    <dgm:cxn modelId="{4CB4B098-6A7F-CE44-8321-AD0ED615023C}" type="presOf" srcId="{2654D04F-7D15-C042-8204-30343026A834}" destId="{B29B61C2-0867-3542-9D3F-2A592C20A21B}" srcOrd="0" destOrd="0" presId="urn:microsoft.com/office/officeart/2005/8/layout/process2"/>
    <dgm:cxn modelId="{03A178A3-3A95-F642-B891-715B9D86F5BB}" type="presOf" srcId="{EE1F6316-5916-8E4B-9A62-0B04047CD5BB}" destId="{314E7F34-1F7E-0D4D-A554-6BD9B488AFB2}" srcOrd="0" destOrd="0" presId="urn:microsoft.com/office/officeart/2005/8/layout/process2"/>
    <dgm:cxn modelId="{613AEFA4-D569-894E-8869-93B924B03703}" srcId="{955827DE-11D4-2546-965C-408912EA012C}" destId="{2CA4ADF1-D0BF-DB41-A78A-8108FF60BAD8}" srcOrd="0" destOrd="0" parTransId="{14867AE3-5E81-4249-A293-D73E8216402D}" sibTransId="{E4C8519A-5301-B742-B192-72A1EB7249A1}"/>
    <dgm:cxn modelId="{41F5ACB0-D927-9843-9283-ABDEA4FEC753}" type="presOf" srcId="{2CA4ADF1-D0BF-DB41-A78A-8108FF60BAD8}" destId="{5889F81B-2A55-5143-8B68-AF88858741FB}" srcOrd="0" destOrd="0" presId="urn:microsoft.com/office/officeart/2005/8/layout/process2"/>
    <dgm:cxn modelId="{168B1DBB-7313-B24E-B366-722537F57362}" type="presOf" srcId="{F8385E6D-4713-7D4F-8D0E-37769EEBD261}" destId="{4CBF5415-98F1-0441-A1C0-32EAAB0A6352}" srcOrd="0" destOrd="0" presId="urn:microsoft.com/office/officeart/2005/8/layout/process2"/>
    <dgm:cxn modelId="{CDFF31D3-9D2A-A74F-B4FF-73207A197CDF}" srcId="{955827DE-11D4-2546-965C-408912EA012C}" destId="{4D6215E3-998F-204B-B28D-61805CA9AE2F}" srcOrd="1" destOrd="0" parTransId="{E67902C8-030B-354A-A65B-D8BFF36ECC65}" sibTransId="{EE1F6316-5916-8E4B-9A62-0B04047CD5BB}"/>
    <dgm:cxn modelId="{272342D3-A47F-9446-867E-DA54BEE94A23}" type="presOf" srcId="{33724E77-4F9F-C349-A9DD-D1D03F578C8D}" destId="{33FFF8F7-21B7-A843-93C6-09B8CE07BB13}" srcOrd="0" destOrd="0" presId="urn:microsoft.com/office/officeart/2005/8/layout/process2"/>
    <dgm:cxn modelId="{DB33B310-30C9-824A-965C-7B3F46B1DBF0}" type="presParOf" srcId="{5636D074-E325-004A-85E1-500481354424}" destId="{5889F81B-2A55-5143-8B68-AF88858741FB}" srcOrd="0" destOrd="0" presId="urn:microsoft.com/office/officeart/2005/8/layout/process2"/>
    <dgm:cxn modelId="{908F4FEC-E595-F849-8E01-3302AA8EEF13}" type="presParOf" srcId="{5636D074-E325-004A-85E1-500481354424}" destId="{F00839E2-036F-A644-A5C1-6DB8504FDFFB}" srcOrd="1" destOrd="0" presId="urn:microsoft.com/office/officeart/2005/8/layout/process2"/>
    <dgm:cxn modelId="{E67EC043-BF69-CF43-A251-A052DF6BC1C4}" type="presParOf" srcId="{F00839E2-036F-A644-A5C1-6DB8504FDFFB}" destId="{8EAE8BEB-06B6-6F47-8918-6DE7AE5428B3}" srcOrd="0" destOrd="0" presId="urn:microsoft.com/office/officeart/2005/8/layout/process2"/>
    <dgm:cxn modelId="{1DB0767A-A304-4F4F-AB39-B98BC1D0DC48}" type="presParOf" srcId="{5636D074-E325-004A-85E1-500481354424}" destId="{CFF08D0A-0B96-F747-9D8D-CC7E5F35FF27}" srcOrd="2" destOrd="0" presId="urn:microsoft.com/office/officeart/2005/8/layout/process2"/>
    <dgm:cxn modelId="{EC8F6BC7-EA5A-594C-B4E3-F5BA13554198}" type="presParOf" srcId="{5636D074-E325-004A-85E1-500481354424}" destId="{314E7F34-1F7E-0D4D-A554-6BD9B488AFB2}" srcOrd="3" destOrd="0" presId="urn:microsoft.com/office/officeart/2005/8/layout/process2"/>
    <dgm:cxn modelId="{CE35A7F9-A431-4E40-A787-F45763FDE37E}" type="presParOf" srcId="{314E7F34-1F7E-0D4D-A554-6BD9B488AFB2}" destId="{B453D4CE-F4B4-1142-8F06-78C8F64E8E66}" srcOrd="0" destOrd="0" presId="urn:microsoft.com/office/officeart/2005/8/layout/process2"/>
    <dgm:cxn modelId="{A95B0B0C-2234-A346-AF8F-5C2BB3DF1548}" type="presParOf" srcId="{5636D074-E325-004A-85E1-500481354424}" destId="{B29B61C2-0867-3542-9D3F-2A592C20A21B}" srcOrd="4" destOrd="0" presId="urn:microsoft.com/office/officeart/2005/8/layout/process2"/>
    <dgm:cxn modelId="{36AAD3F8-9E2C-6349-8062-352A3ADB48FD}" type="presParOf" srcId="{5636D074-E325-004A-85E1-500481354424}" destId="{4CBF5415-98F1-0441-A1C0-32EAAB0A6352}" srcOrd="5" destOrd="0" presId="urn:microsoft.com/office/officeart/2005/8/layout/process2"/>
    <dgm:cxn modelId="{0E1DEE41-B3A1-6F4E-AAC6-731BAE06CDFF}" type="presParOf" srcId="{4CBF5415-98F1-0441-A1C0-32EAAB0A6352}" destId="{D81EC0C7-E476-FD48-8F02-85B0B3CDB6BE}" srcOrd="0" destOrd="0" presId="urn:microsoft.com/office/officeart/2005/8/layout/process2"/>
    <dgm:cxn modelId="{25ABECC8-5657-584E-B4AC-288E5A6DA301}" type="presParOf" srcId="{5636D074-E325-004A-85E1-500481354424}" destId="{33FFF8F7-21B7-A843-93C6-09B8CE07BB13}" srcOrd="6"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9F81B-2A55-5143-8B68-AF88858741FB}">
      <dsp:nvSpPr>
        <dsp:cNvPr id="0" name=""/>
        <dsp:cNvSpPr/>
      </dsp:nvSpPr>
      <dsp:spPr>
        <a:xfrm>
          <a:off x="2275047" y="2180"/>
          <a:ext cx="1459936" cy="811075"/>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Socket()</a:t>
          </a:r>
        </a:p>
      </dsp:txBody>
      <dsp:txXfrm>
        <a:off x="2298803" y="25936"/>
        <a:ext cx="1412424" cy="763563"/>
      </dsp:txXfrm>
    </dsp:sp>
    <dsp:sp modelId="{F00839E2-036F-A644-A5C1-6DB8504FDFFB}">
      <dsp:nvSpPr>
        <dsp:cNvPr id="0" name=""/>
        <dsp:cNvSpPr/>
      </dsp:nvSpPr>
      <dsp:spPr>
        <a:xfrm rot="5400000">
          <a:off x="2852938" y="833532"/>
          <a:ext cx="304153" cy="36498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2895520" y="863947"/>
        <a:ext cx="218990" cy="212907"/>
      </dsp:txXfrm>
    </dsp:sp>
    <dsp:sp modelId="{CFF08D0A-0B96-F747-9D8D-CC7E5F35FF27}">
      <dsp:nvSpPr>
        <dsp:cNvPr id="0" name=""/>
        <dsp:cNvSpPr/>
      </dsp:nvSpPr>
      <dsp:spPr>
        <a:xfrm>
          <a:off x="2275047" y="1218793"/>
          <a:ext cx="1459936" cy="811075"/>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bind()</a:t>
          </a:r>
        </a:p>
      </dsp:txBody>
      <dsp:txXfrm>
        <a:off x="2298803" y="1242549"/>
        <a:ext cx="1412424" cy="763563"/>
      </dsp:txXfrm>
    </dsp:sp>
    <dsp:sp modelId="{314E7F34-1F7E-0D4D-A554-6BD9B488AFB2}">
      <dsp:nvSpPr>
        <dsp:cNvPr id="0" name=""/>
        <dsp:cNvSpPr/>
      </dsp:nvSpPr>
      <dsp:spPr>
        <a:xfrm rot="5400000">
          <a:off x="2852938" y="2050146"/>
          <a:ext cx="304153" cy="36498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2895520" y="2080561"/>
        <a:ext cx="218990" cy="212907"/>
      </dsp:txXfrm>
    </dsp:sp>
    <dsp:sp modelId="{B29B61C2-0867-3542-9D3F-2A592C20A21B}">
      <dsp:nvSpPr>
        <dsp:cNvPr id="0" name=""/>
        <dsp:cNvSpPr/>
      </dsp:nvSpPr>
      <dsp:spPr>
        <a:xfrm>
          <a:off x="2275047" y="2435407"/>
          <a:ext cx="1459936" cy="811075"/>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recv</a:t>
          </a:r>
          <a:r>
            <a:rPr lang="en-US" sz="2100" kern="1200" dirty="0"/>
            <a:t>()</a:t>
          </a:r>
        </a:p>
      </dsp:txBody>
      <dsp:txXfrm>
        <a:off x="2298803" y="2459163"/>
        <a:ext cx="1412424" cy="763563"/>
      </dsp:txXfrm>
    </dsp:sp>
    <dsp:sp modelId="{4CBF5415-98F1-0441-A1C0-32EAAB0A6352}">
      <dsp:nvSpPr>
        <dsp:cNvPr id="0" name=""/>
        <dsp:cNvSpPr/>
      </dsp:nvSpPr>
      <dsp:spPr>
        <a:xfrm rot="5400000">
          <a:off x="2852938" y="3266760"/>
          <a:ext cx="304153" cy="36498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2895520" y="3297175"/>
        <a:ext cx="218990" cy="212907"/>
      </dsp:txXfrm>
    </dsp:sp>
    <dsp:sp modelId="{33FFF8F7-21B7-A843-93C6-09B8CE07BB13}">
      <dsp:nvSpPr>
        <dsp:cNvPr id="0" name=""/>
        <dsp:cNvSpPr/>
      </dsp:nvSpPr>
      <dsp:spPr>
        <a:xfrm>
          <a:off x="2275047" y="3652020"/>
          <a:ext cx="1459936" cy="811075"/>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close socket</a:t>
          </a:r>
        </a:p>
      </dsp:txBody>
      <dsp:txXfrm>
        <a:off x="2298803" y="3675776"/>
        <a:ext cx="1412424" cy="7635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9F81B-2A55-5143-8B68-AF88858741FB}">
      <dsp:nvSpPr>
        <dsp:cNvPr id="0" name=""/>
        <dsp:cNvSpPr/>
      </dsp:nvSpPr>
      <dsp:spPr>
        <a:xfrm>
          <a:off x="383192" y="0"/>
          <a:ext cx="1478256" cy="821253"/>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Socket()</a:t>
          </a:r>
        </a:p>
      </dsp:txBody>
      <dsp:txXfrm>
        <a:off x="407246" y="24054"/>
        <a:ext cx="1430148" cy="773145"/>
      </dsp:txXfrm>
    </dsp:sp>
    <dsp:sp modelId="{F00839E2-036F-A644-A5C1-6DB8504FDFFB}">
      <dsp:nvSpPr>
        <dsp:cNvPr id="0" name=""/>
        <dsp:cNvSpPr/>
      </dsp:nvSpPr>
      <dsp:spPr>
        <a:xfrm rot="5400000">
          <a:off x="968335" y="841784"/>
          <a:ext cx="307970" cy="36956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1011452" y="872581"/>
        <a:ext cx="221738" cy="215579"/>
      </dsp:txXfrm>
    </dsp:sp>
    <dsp:sp modelId="{B29B61C2-0867-3542-9D3F-2A592C20A21B}">
      <dsp:nvSpPr>
        <dsp:cNvPr id="0" name=""/>
        <dsp:cNvSpPr/>
      </dsp:nvSpPr>
      <dsp:spPr>
        <a:xfrm>
          <a:off x="383192" y="1231880"/>
          <a:ext cx="1478256" cy="821253"/>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send()</a:t>
          </a:r>
        </a:p>
      </dsp:txBody>
      <dsp:txXfrm>
        <a:off x="407246" y="1255934"/>
        <a:ext cx="1430148" cy="773145"/>
      </dsp:txXfrm>
    </dsp:sp>
    <dsp:sp modelId="{4CBF5415-98F1-0441-A1C0-32EAAB0A6352}">
      <dsp:nvSpPr>
        <dsp:cNvPr id="0" name=""/>
        <dsp:cNvSpPr/>
      </dsp:nvSpPr>
      <dsp:spPr>
        <a:xfrm rot="5400000">
          <a:off x="968335" y="2073665"/>
          <a:ext cx="307970" cy="36956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1011452" y="2104462"/>
        <a:ext cx="221738" cy="215579"/>
      </dsp:txXfrm>
    </dsp:sp>
    <dsp:sp modelId="{33FFF8F7-21B7-A843-93C6-09B8CE07BB13}">
      <dsp:nvSpPr>
        <dsp:cNvPr id="0" name=""/>
        <dsp:cNvSpPr/>
      </dsp:nvSpPr>
      <dsp:spPr>
        <a:xfrm>
          <a:off x="383192" y="2463760"/>
          <a:ext cx="1478256" cy="821253"/>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close socket</a:t>
          </a:r>
        </a:p>
      </dsp:txBody>
      <dsp:txXfrm>
        <a:off x="407246" y="2487814"/>
        <a:ext cx="1430148" cy="7731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9F81B-2A55-5143-8B68-AF88858741FB}">
      <dsp:nvSpPr>
        <dsp:cNvPr id="0" name=""/>
        <dsp:cNvSpPr/>
      </dsp:nvSpPr>
      <dsp:spPr>
        <a:xfrm>
          <a:off x="2234874" y="1771"/>
          <a:ext cx="1540282" cy="524909"/>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Socket()</a:t>
          </a:r>
        </a:p>
      </dsp:txBody>
      <dsp:txXfrm>
        <a:off x="2250248" y="17145"/>
        <a:ext cx="1509534" cy="494161"/>
      </dsp:txXfrm>
    </dsp:sp>
    <dsp:sp modelId="{F00839E2-036F-A644-A5C1-6DB8504FDFFB}">
      <dsp:nvSpPr>
        <dsp:cNvPr id="0" name=""/>
        <dsp:cNvSpPr/>
      </dsp:nvSpPr>
      <dsp:spPr>
        <a:xfrm rot="5400000">
          <a:off x="2906594" y="539804"/>
          <a:ext cx="196841" cy="23620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934152" y="559488"/>
        <a:ext cx="141725" cy="137789"/>
      </dsp:txXfrm>
    </dsp:sp>
    <dsp:sp modelId="{CFF08D0A-0B96-F747-9D8D-CC7E5F35FF27}">
      <dsp:nvSpPr>
        <dsp:cNvPr id="0" name=""/>
        <dsp:cNvSpPr/>
      </dsp:nvSpPr>
      <dsp:spPr>
        <a:xfrm>
          <a:off x="2234874" y="789136"/>
          <a:ext cx="1540282" cy="524909"/>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bind()</a:t>
          </a:r>
        </a:p>
      </dsp:txBody>
      <dsp:txXfrm>
        <a:off x="2250248" y="804510"/>
        <a:ext cx="1509534" cy="494161"/>
      </dsp:txXfrm>
    </dsp:sp>
    <dsp:sp modelId="{314E7F34-1F7E-0D4D-A554-6BD9B488AFB2}">
      <dsp:nvSpPr>
        <dsp:cNvPr id="0" name=""/>
        <dsp:cNvSpPr/>
      </dsp:nvSpPr>
      <dsp:spPr>
        <a:xfrm rot="5400000">
          <a:off x="2906594" y="1327168"/>
          <a:ext cx="196841" cy="23620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934152" y="1346852"/>
        <a:ext cx="141725" cy="137789"/>
      </dsp:txXfrm>
    </dsp:sp>
    <dsp:sp modelId="{FF6179D2-7A73-1C4D-BE7A-4E4C05D45C79}">
      <dsp:nvSpPr>
        <dsp:cNvPr id="0" name=""/>
        <dsp:cNvSpPr/>
      </dsp:nvSpPr>
      <dsp:spPr>
        <a:xfrm>
          <a:off x="2234874" y="1576501"/>
          <a:ext cx="1540282" cy="524909"/>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listen()</a:t>
          </a:r>
        </a:p>
      </dsp:txBody>
      <dsp:txXfrm>
        <a:off x="2250248" y="1591875"/>
        <a:ext cx="1509534" cy="494161"/>
      </dsp:txXfrm>
    </dsp:sp>
    <dsp:sp modelId="{FEE08EA7-19F9-6C44-9AF9-AC2870827A0F}">
      <dsp:nvSpPr>
        <dsp:cNvPr id="0" name=""/>
        <dsp:cNvSpPr/>
      </dsp:nvSpPr>
      <dsp:spPr>
        <a:xfrm rot="5400000">
          <a:off x="2906594" y="2114533"/>
          <a:ext cx="196841" cy="23620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934152" y="2134217"/>
        <a:ext cx="141725" cy="137789"/>
      </dsp:txXfrm>
    </dsp:sp>
    <dsp:sp modelId="{E14CC7CD-58A8-FA45-91C5-928E84A40428}">
      <dsp:nvSpPr>
        <dsp:cNvPr id="0" name=""/>
        <dsp:cNvSpPr/>
      </dsp:nvSpPr>
      <dsp:spPr>
        <a:xfrm>
          <a:off x="2234874" y="2363865"/>
          <a:ext cx="1540282" cy="524909"/>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accept()</a:t>
          </a:r>
        </a:p>
      </dsp:txBody>
      <dsp:txXfrm>
        <a:off x="2250248" y="2379239"/>
        <a:ext cx="1509534" cy="494161"/>
      </dsp:txXfrm>
    </dsp:sp>
    <dsp:sp modelId="{390C3A7D-71E2-B647-9B3A-1DB010491AFA}">
      <dsp:nvSpPr>
        <dsp:cNvPr id="0" name=""/>
        <dsp:cNvSpPr/>
      </dsp:nvSpPr>
      <dsp:spPr>
        <a:xfrm rot="5400000">
          <a:off x="2906594" y="2901898"/>
          <a:ext cx="196841" cy="23620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934152" y="2921582"/>
        <a:ext cx="141725" cy="137789"/>
      </dsp:txXfrm>
    </dsp:sp>
    <dsp:sp modelId="{B29B61C2-0867-3542-9D3F-2A592C20A21B}">
      <dsp:nvSpPr>
        <dsp:cNvPr id="0" name=""/>
        <dsp:cNvSpPr/>
      </dsp:nvSpPr>
      <dsp:spPr>
        <a:xfrm>
          <a:off x="2234874" y="3151230"/>
          <a:ext cx="1540282" cy="524909"/>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recv</a:t>
          </a:r>
          <a:r>
            <a:rPr lang="en-US" sz="1800" kern="1200" dirty="0"/>
            <a:t>() &amp; send()</a:t>
          </a:r>
        </a:p>
      </dsp:txBody>
      <dsp:txXfrm>
        <a:off x="2250248" y="3166604"/>
        <a:ext cx="1509534" cy="494161"/>
      </dsp:txXfrm>
    </dsp:sp>
    <dsp:sp modelId="{4CBF5415-98F1-0441-A1C0-32EAAB0A6352}">
      <dsp:nvSpPr>
        <dsp:cNvPr id="0" name=""/>
        <dsp:cNvSpPr/>
      </dsp:nvSpPr>
      <dsp:spPr>
        <a:xfrm rot="5400000">
          <a:off x="2906594" y="3689263"/>
          <a:ext cx="196841" cy="23620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934152" y="3708947"/>
        <a:ext cx="141725" cy="137789"/>
      </dsp:txXfrm>
    </dsp:sp>
    <dsp:sp modelId="{33FFF8F7-21B7-A843-93C6-09B8CE07BB13}">
      <dsp:nvSpPr>
        <dsp:cNvPr id="0" name=""/>
        <dsp:cNvSpPr/>
      </dsp:nvSpPr>
      <dsp:spPr>
        <a:xfrm>
          <a:off x="2234874" y="3938595"/>
          <a:ext cx="1540282" cy="524909"/>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close socket</a:t>
          </a:r>
        </a:p>
      </dsp:txBody>
      <dsp:txXfrm>
        <a:off x="2250248" y="3953969"/>
        <a:ext cx="1509534" cy="4941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9F81B-2A55-5143-8B68-AF88858741FB}">
      <dsp:nvSpPr>
        <dsp:cNvPr id="0" name=""/>
        <dsp:cNvSpPr/>
      </dsp:nvSpPr>
      <dsp:spPr>
        <a:xfrm>
          <a:off x="352336" y="1420"/>
          <a:ext cx="1539968" cy="528551"/>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Socket()</a:t>
          </a:r>
        </a:p>
      </dsp:txBody>
      <dsp:txXfrm>
        <a:off x="367817" y="16901"/>
        <a:ext cx="1509006" cy="497589"/>
      </dsp:txXfrm>
    </dsp:sp>
    <dsp:sp modelId="{F00839E2-036F-A644-A5C1-6DB8504FDFFB}">
      <dsp:nvSpPr>
        <dsp:cNvPr id="0" name=""/>
        <dsp:cNvSpPr/>
      </dsp:nvSpPr>
      <dsp:spPr>
        <a:xfrm rot="5400000">
          <a:off x="1023217" y="543186"/>
          <a:ext cx="198206" cy="23784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050966" y="563007"/>
        <a:ext cx="142708" cy="138744"/>
      </dsp:txXfrm>
    </dsp:sp>
    <dsp:sp modelId="{CFF08D0A-0B96-F747-9D8D-CC7E5F35FF27}">
      <dsp:nvSpPr>
        <dsp:cNvPr id="0" name=""/>
        <dsp:cNvSpPr/>
      </dsp:nvSpPr>
      <dsp:spPr>
        <a:xfrm>
          <a:off x="352336" y="794248"/>
          <a:ext cx="1539968" cy="528551"/>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connect()</a:t>
          </a:r>
        </a:p>
      </dsp:txBody>
      <dsp:txXfrm>
        <a:off x="367817" y="809729"/>
        <a:ext cx="1509006" cy="497589"/>
      </dsp:txXfrm>
    </dsp:sp>
    <dsp:sp modelId="{314E7F34-1F7E-0D4D-A554-6BD9B488AFB2}">
      <dsp:nvSpPr>
        <dsp:cNvPr id="0" name=""/>
        <dsp:cNvSpPr/>
      </dsp:nvSpPr>
      <dsp:spPr>
        <a:xfrm rot="5400000">
          <a:off x="1023217" y="1336013"/>
          <a:ext cx="198206" cy="23784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050966" y="1355834"/>
        <a:ext cx="142708" cy="138744"/>
      </dsp:txXfrm>
    </dsp:sp>
    <dsp:sp modelId="{B29B61C2-0867-3542-9D3F-2A592C20A21B}">
      <dsp:nvSpPr>
        <dsp:cNvPr id="0" name=""/>
        <dsp:cNvSpPr/>
      </dsp:nvSpPr>
      <dsp:spPr>
        <a:xfrm>
          <a:off x="352336" y="1587075"/>
          <a:ext cx="1539968" cy="528551"/>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send() &amp; </a:t>
          </a:r>
          <a:r>
            <a:rPr lang="en-US" sz="1800" kern="1200" dirty="0" err="1"/>
            <a:t>recv</a:t>
          </a:r>
          <a:r>
            <a:rPr lang="en-US" sz="1800" kern="1200" dirty="0"/>
            <a:t>()</a:t>
          </a:r>
        </a:p>
      </dsp:txBody>
      <dsp:txXfrm>
        <a:off x="367817" y="1602556"/>
        <a:ext cx="1509006" cy="497589"/>
      </dsp:txXfrm>
    </dsp:sp>
    <dsp:sp modelId="{4CBF5415-98F1-0441-A1C0-32EAAB0A6352}">
      <dsp:nvSpPr>
        <dsp:cNvPr id="0" name=""/>
        <dsp:cNvSpPr/>
      </dsp:nvSpPr>
      <dsp:spPr>
        <a:xfrm rot="5400000">
          <a:off x="1023217" y="2128841"/>
          <a:ext cx="198206" cy="23784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050966" y="2148662"/>
        <a:ext cx="142708" cy="138744"/>
      </dsp:txXfrm>
    </dsp:sp>
    <dsp:sp modelId="{33FFF8F7-21B7-A843-93C6-09B8CE07BB13}">
      <dsp:nvSpPr>
        <dsp:cNvPr id="0" name=""/>
        <dsp:cNvSpPr/>
      </dsp:nvSpPr>
      <dsp:spPr>
        <a:xfrm>
          <a:off x="352336" y="2379903"/>
          <a:ext cx="1539968" cy="528551"/>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close socket</a:t>
          </a:r>
        </a:p>
      </dsp:txBody>
      <dsp:txXfrm>
        <a:off x="367817" y="2395384"/>
        <a:ext cx="1509006" cy="4975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21F182-9980-4D28-B1D4-245CF2C4C31F}" type="datetimeFigureOut">
              <a:rPr lang="en-SG" smtClean="0"/>
              <a:t>19/3/21</a:t>
            </a:fld>
            <a:endParaRPr lang="en-SG"/>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2F0FE2-C2B2-431D-B530-B3A622789B8A}" type="slidenum">
              <a:rPr lang="en-SG" smtClean="0"/>
              <a:t>‹#›</a:t>
            </a:fld>
            <a:endParaRPr lang="en-SG"/>
          </a:p>
        </p:txBody>
      </p:sp>
    </p:spTree>
    <p:extLst>
      <p:ext uri="{BB962C8B-B14F-4D97-AF65-F5344CB8AC3E}">
        <p14:creationId xmlns:p14="http://schemas.microsoft.com/office/powerpoint/2010/main" val="4119291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1</a:t>
            </a:fld>
            <a:endParaRPr lang="en-SG"/>
          </a:p>
        </p:txBody>
      </p:sp>
    </p:spTree>
    <p:extLst>
      <p:ext uri="{BB962C8B-B14F-4D97-AF65-F5344CB8AC3E}">
        <p14:creationId xmlns:p14="http://schemas.microsoft.com/office/powerpoint/2010/main" val="1986872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14</a:t>
            </a:fld>
            <a:endParaRPr lang="en-SG"/>
          </a:p>
        </p:txBody>
      </p:sp>
    </p:spTree>
    <p:extLst>
      <p:ext uri="{BB962C8B-B14F-4D97-AF65-F5344CB8AC3E}">
        <p14:creationId xmlns:p14="http://schemas.microsoft.com/office/powerpoint/2010/main" val="3548652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17</a:t>
            </a:fld>
            <a:endParaRPr lang="en-SG"/>
          </a:p>
        </p:txBody>
      </p:sp>
    </p:spTree>
    <p:extLst>
      <p:ext uri="{BB962C8B-B14F-4D97-AF65-F5344CB8AC3E}">
        <p14:creationId xmlns:p14="http://schemas.microsoft.com/office/powerpoint/2010/main" val="1811268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18</a:t>
            </a:fld>
            <a:endParaRPr lang="en-SG"/>
          </a:p>
        </p:txBody>
      </p:sp>
    </p:spTree>
    <p:extLst>
      <p:ext uri="{BB962C8B-B14F-4D97-AF65-F5344CB8AC3E}">
        <p14:creationId xmlns:p14="http://schemas.microsoft.com/office/powerpoint/2010/main" val="3344516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20</a:t>
            </a:fld>
            <a:endParaRPr lang="en-SG"/>
          </a:p>
        </p:txBody>
      </p:sp>
    </p:spTree>
    <p:extLst>
      <p:ext uri="{BB962C8B-B14F-4D97-AF65-F5344CB8AC3E}">
        <p14:creationId xmlns:p14="http://schemas.microsoft.com/office/powerpoint/2010/main" val="318228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22</a:t>
            </a:fld>
            <a:endParaRPr lang="en-SG"/>
          </a:p>
        </p:txBody>
      </p:sp>
    </p:spTree>
    <p:extLst>
      <p:ext uri="{BB962C8B-B14F-4D97-AF65-F5344CB8AC3E}">
        <p14:creationId xmlns:p14="http://schemas.microsoft.com/office/powerpoint/2010/main" val="2219604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25</a:t>
            </a:fld>
            <a:endParaRPr lang="en-SG"/>
          </a:p>
        </p:txBody>
      </p:sp>
    </p:spTree>
    <p:extLst>
      <p:ext uri="{BB962C8B-B14F-4D97-AF65-F5344CB8AC3E}">
        <p14:creationId xmlns:p14="http://schemas.microsoft.com/office/powerpoint/2010/main" val="3670107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ffectLst/>
            </a:endParaRPr>
          </a:p>
        </p:txBody>
      </p:sp>
      <p:sp>
        <p:nvSpPr>
          <p:cNvPr id="4" name="Slide Number Placeholder 3"/>
          <p:cNvSpPr>
            <a:spLocks noGrp="1"/>
          </p:cNvSpPr>
          <p:nvPr>
            <p:ph type="sldNum" sz="quarter" idx="5"/>
          </p:nvPr>
        </p:nvSpPr>
        <p:spPr/>
        <p:txBody>
          <a:bodyPr/>
          <a:lstStyle/>
          <a:p>
            <a:fld id="{292F0FE2-C2B2-431D-B530-B3A622789B8A}" type="slidenum">
              <a:rPr lang="en-SG" smtClean="0"/>
              <a:t>28</a:t>
            </a:fld>
            <a:endParaRPr lang="en-SG"/>
          </a:p>
        </p:txBody>
      </p:sp>
    </p:spTree>
    <p:extLst>
      <p:ext uri="{BB962C8B-B14F-4D97-AF65-F5344CB8AC3E}">
        <p14:creationId xmlns:p14="http://schemas.microsoft.com/office/powerpoint/2010/main" val="2789125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29</a:t>
            </a:fld>
            <a:endParaRPr lang="en-SG"/>
          </a:p>
        </p:txBody>
      </p:sp>
    </p:spTree>
    <p:extLst>
      <p:ext uri="{BB962C8B-B14F-4D97-AF65-F5344CB8AC3E}">
        <p14:creationId xmlns:p14="http://schemas.microsoft.com/office/powerpoint/2010/main" val="3373273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32</a:t>
            </a:fld>
            <a:endParaRPr lang="en-SG"/>
          </a:p>
        </p:txBody>
      </p:sp>
    </p:spTree>
    <p:extLst>
      <p:ext uri="{BB962C8B-B14F-4D97-AF65-F5344CB8AC3E}">
        <p14:creationId xmlns:p14="http://schemas.microsoft.com/office/powerpoint/2010/main" val="272915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36</a:t>
            </a:fld>
            <a:endParaRPr lang="en-SG"/>
          </a:p>
        </p:txBody>
      </p:sp>
    </p:spTree>
    <p:extLst>
      <p:ext uri="{BB962C8B-B14F-4D97-AF65-F5344CB8AC3E}">
        <p14:creationId xmlns:p14="http://schemas.microsoft.com/office/powerpoint/2010/main" val="649773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2</a:t>
            </a:fld>
            <a:endParaRPr lang="en-SG"/>
          </a:p>
        </p:txBody>
      </p:sp>
    </p:spTree>
    <p:extLst>
      <p:ext uri="{BB962C8B-B14F-4D97-AF65-F5344CB8AC3E}">
        <p14:creationId xmlns:p14="http://schemas.microsoft.com/office/powerpoint/2010/main" val="574639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44</a:t>
            </a:fld>
            <a:endParaRPr lang="en-SG"/>
          </a:p>
        </p:txBody>
      </p:sp>
    </p:spTree>
    <p:extLst>
      <p:ext uri="{BB962C8B-B14F-4D97-AF65-F5344CB8AC3E}">
        <p14:creationId xmlns:p14="http://schemas.microsoft.com/office/powerpoint/2010/main" val="1435742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49</a:t>
            </a:fld>
            <a:endParaRPr lang="en-SG"/>
          </a:p>
        </p:txBody>
      </p:sp>
    </p:spTree>
    <p:extLst>
      <p:ext uri="{BB962C8B-B14F-4D97-AF65-F5344CB8AC3E}">
        <p14:creationId xmlns:p14="http://schemas.microsoft.com/office/powerpoint/2010/main" val="3628294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50</a:t>
            </a:fld>
            <a:endParaRPr lang="en-SG"/>
          </a:p>
        </p:txBody>
      </p:sp>
    </p:spTree>
    <p:extLst>
      <p:ext uri="{BB962C8B-B14F-4D97-AF65-F5344CB8AC3E}">
        <p14:creationId xmlns:p14="http://schemas.microsoft.com/office/powerpoint/2010/main" val="2712025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51</a:t>
            </a:fld>
            <a:endParaRPr lang="en-SG"/>
          </a:p>
        </p:txBody>
      </p:sp>
    </p:spTree>
    <p:extLst>
      <p:ext uri="{BB962C8B-B14F-4D97-AF65-F5344CB8AC3E}">
        <p14:creationId xmlns:p14="http://schemas.microsoft.com/office/powerpoint/2010/main" val="593248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3</a:t>
            </a:fld>
            <a:endParaRPr lang="en-SG"/>
          </a:p>
        </p:txBody>
      </p:sp>
    </p:spTree>
    <p:extLst>
      <p:ext uri="{BB962C8B-B14F-4D97-AF65-F5344CB8AC3E}">
        <p14:creationId xmlns:p14="http://schemas.microsoft.com/office/powerpoint/2010/main" val="99987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4</a:t>
            </a:fld>
            <a:endParaRPr lang="en-SG"/>
          </a:p>
        </p:txBody>
      </p:sp>
    </p:spTree>
    <p:extLst>
      <p:ext uri="{BB962C8B-B14F-4D97-AF65-F5344CB8AC3E}">
        <p14:creationId xmlns:p14="http://schemas.microsoft.com/office/powerpoint/2010/main" val="895104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5</a:t>
            </a:fld>
            <a:endParaRPr lang="en-SG"/>
          </a:p>
        </p:txBody>
      </p:sp>
    </p:spTree>
    <p:extLst>
      <p:ext uri="{BB962C8B-B14F-4D97-AF65-F5344CB8AC3E}">
        <p14:creationId xmlns:p14="http://schemas.microsoft.com/office/powerpoint/2010/main" val="1215629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7</a:t>
            </a:fld>
            <a:endParaRPr lang="en-SG"/>
          </a:p>
        </p:txBody>
      </p:sp>
    </p:spTree>
    <p:extLst>
      <p:ext uri="{BB962C8B-B14F-4D97-AF65-F5344CB8AC3E}">
        <p14:creationId xmlns:p14="http://schemas.microsoft.com/office/powerpoint/2010/main" val="2873798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11</a:t>
            </a:fld>
            <a:endParaRPr lang="en-SG"/>
          </a:p>
        </p:txBody>
      </p:sp>
    </p:spTree>
    <p:extLst>
      <p:ext uri="{BB962C8B-B14F-4D97-AF65-F5344CB8AC3E}">
        <p14:creationId xmlns:p14="http://schemas.microsoft.com/office/powerpoint/2010/main" val="2672139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12</a:t>
            </a:fld>
            <a:endParaRPr lang="en-SG"/>
          </a:p>
        </p:txBody>
      </p:sp>
    </p:spTree>
    <p:extLst>
      <p:ext uri="{BB962C8B-B14F-4D97-AF65-F5344CB8AC3E}">
        <p14:creationId xmlns:p14="http://schemas.microsoft.com/office/powerpoint/2010/main" val="704219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13</a:t>
            </a:fld>
            <a:endParaRPr lang="en-SG"/>
          </a:p>
        </p:txBody>
      </p:sp>
    </p:spTree>
    <p:extLst>
      <p:ext uri="{BB962C8B-B14F-4D97-AF65-F5344CB8AC3E}">
        <p14:creationId xmlns:p14="http://schemas.microsoft.com/office/powerpoint/2010/main" val="1262228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914400"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r>
              <a:rPr lang="en-US"/>
              <a:t>EE4204 (Part 1) Lab</a:t>
            </a:r>
          </a:p>
        </p:txBody>
      </p:sp>
      <p:sp>
        <p:nvSpPr>
          <p:cNvPr id="5" name="Footer Placeholder 4"/>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a:t>
            </a:fld>
            <a:endParaRPr lang="en-US"/>
          </a:p>
        </p:txBody>
      </p:sp>
      <p:sp>
        <p:nvSpPr>
          <p:cNvPr id="10" name="Rectangle 9"/>
          <p:cNvSpPr/>
          <p:nvPr/>
        </p:nvSpPr>
        <p:spPr bwMode="invGray">
          <a:xfrm>
            <a:off x="0"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EE4204 (Part 1) Lab</a:t>
            </a:r>
          </a:p>
        </p:txBody>
      </p:sp>
      <p:sp>
        <p:nvSpPr>
          <p:cNvPr id="5" name="Footer Placeholder 4"/>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8863584"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9042400" y="274641"/>
            <a:ext cx="2540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304801"/>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EE4204 (Part 1) Lab</a:t>
            </a:r>
          </a:p>
        </p:txBody>
      </p:sp>
      <p:sp>
        <p:nvSpPr>
          <p:cNvPr id="5" name="Footer Placeholder 4"/>
          <p:cNvSpPr>
            <a:spLocks noGrp="1"/>
          </p:cNvSpPr>
          <p:nvPr>
            <p:ph type="ftr" sz="quarter" idx="11"/>
          </p:nvPr>
        </p:nvSpPr>
        <p:spPr>
          <a:xfrm>
            <a:off x="3520796" y="6377460"/>
            <a:ext cx="5115205" cy="365125"/>
          </a:xfrm>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EE4204 (Part 1) Lab</a:t>
            </a:r>
          </a:p>
        </p:txBody>
      </p:sp>
      <p:sp>
        <p:nvSpPr>
          <p:cNvPr id="5" name="Footer Placeholder 4"/>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999744"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r>
              <a:rPr lang="en-US"/>
              <a:t>EE4204 (Part 1) Lab</a:t>
            </a:r>
          </a:p>
        </p:txBody>
      </p:sp>
      <p:sp>
        <p:nvSpPr>
          <p:cNvPr id="5" name="Footer Placeholder 4"/>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t>EE4204 (Part 1) Lab</a:t>
            </a:r>
          </a:p>
        </p:txBody>
      </p:sp>
      <p:sp>
        <p:nvSpPr>
          <p:cNvPr id="6" name="Footer Placeholder 5"/>
          <p:cNvSpPr>
            <a:spLocks noGrp="1"/>
          </p:cNvSpPr>
          <p:nvPr>
            <p:ph type="ftr" sz="quarter" idx="11"/>
          </p:nvPr>
        </p:nvSpPr>
        <p:spPr/>
        <p:txBody>
          <a:bodyPr/>
          <a:lstStyle/>
          <a:p>
            <a:r>
              <a:rPr lang="en-US"/>
              <a:t>G. Mohan/NUS</a:t>
            </a:r>
          </a:p>
        </p:txBody>
      </p:sp>
      <p:sp>
        <p:nvSpPr>
          <p:cNvPr id="7" name="Slide Number Placeholder 6"/>
          <p:cNvSpPr>
            <a:spLocks noGrp="1"/>
          </p:cNvSpPr>
          <p:nvPr>
            <p:ph type="sldNum" sz="quarter" idx="12"/>
          </p:nvPr>
        </p:nvSpPr>
        <p:spPr/>
        <p:txBody>
          <a:bodyPr/>
          <a:lstStyle/>
          <a:p>
            <a:fld id="{9DC9C1B8-E0BD-4B9F-A6A4-44AD34B1169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r>
              <a:rPr lang="en-US"/>
              <a:t>EE4204 (Part 1) Lab</a:t>
            </a:r>
          </a:p>
        </p:txBody>
      </p:sp>
      <p:sp>
        <p:nvSpPr>
          <p:cNvPr id="8" name="Footer Placeholder 7"/>
          <p:cNvSpPr>
            <a:spLocks noGrp="1"/>
          </p:cNvSpPr>
          <p:nvPr>
            <p:ph type="ftr" sz="quarter" idx="11"/>
          </p:nvPr>
        </p:nvSpPr>
        <p:spPr/>
        <p:txBody>
          <a:bodyPr/>
          <a:lstStyle/>
          <a:p>
            <a:r>
              <a:rPr lang="en-US"/>
              <a:t>G. Mohan/NUS</a:t>
            </a:r>
          </a:p>
        </p:txBody>
      </p:sp>
      <p:sp>
        <p:nvSpPr>
          <p:cNvPr id="9" name="Slide Number Placeholder 8"/>
          <p:cNvSpPr>
            <a:spLocks noGrp="1"/>
          </p:cNvSpPr>
          <p:nvPr>
            <p:ph type="sldNum" sz="quarter" idx="12"/>
          </p:nvPr>
        </p:nvSpPr>
        <p:spPr/>
        <p:txBody>
          <a:bodyPr/>
          <a:lstStyle/>
          <a:p>
            <a:fld id="{9DC9C1B8-E0BD-4B9F-A6A4-44AD34B1169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5" name="Slide Number Placeholder 4"/>
          <p:cNvSpPr>
            <a:spLocks noGrp="1"/>
          </p:cNvSpPr>
          <p:nvPr>
            <p:ph type="sldNum" sz="quarter" idx="12"/>
          </p:nvPr>
        </p:nvSpPr>
        <p:spPr/>
        <p:txBody>
          <a:bodyPr/>
          <a:lstStyle/>
          <a:p>
            <a:fld id="{9DC9C1B8-E0BD-4B9F-A6A4-44AD34B1169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4" name="Slide Number Placeholder 3"/>
          <p:cNvSpPr>
            <a:spLocks noGrp="1"/>
          </p:cNvSpPr>
          <p:nvPr>
            <p:ph type="sldNum" sz="quarter" idx="12"/>
          </p:nvPr>
        </p:nvSpPr>
        <p:spPr/>
        <p:txBody>
          <a:bodyPr/>
          <a:lstStyle/>
          <a:p>
            <a:fld id="{9DC9C1B8-E0BD-4B9F-A6A4-44AD34B1169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784" y="152400"/>
            <a:ext cx="3364992"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EE4204 (Part 1) Lab</a:t>
            </a:r>
          </a:p>
        </p:txBody>
      </p:sp>
      <p:sp>
        <p:nvSpPr>
          <p:cNvPr id="6" name="Footer Placeholder 5"/>
          <p:cNvSpPr>
            <a:spLocks noGrp="1"/>
          </p:cNvSpPr>
          <p:nvPr>
            <p:ph type="ftr" sz="quarter" idx="11"/>
          </p:nvPr>
        </p:nvSpPr>
        <p:spPr/>
        <p:txBody>
          <a:bodyPr/>
          <a:lstStyle/>
          <a:p>
            <a:r>
              <a:rPr lang="en-US"/>
              <a:t>G. Mohan/NUS</a:t>
            </a:r>
          </a:p>
        </p:txBody>
      </p:sp>
      <p:sp>
        <p:nvSpPr>
          <p:cNvPr id="7" name="Slide Number Placeholder 6"/>
          <p:cNvSpPr>
            <a:spLocks noGrp="1"/>
          </p:cNvSpPr>
          <p:nvPr>
            <p:ph type="sldNum" sz="quarter" idx="12"/>
          </p:nvPr>
        </p:nvSpPr>
        <p:spPr/>
        <p:txBody>
          <a:bodyPr/>
          <a:lstStyle/>
          <a:p>
            <a:fld id="{9DC9C1B8-E0BD-4B9F-A6A4-44AD34B1169C}" type="slidenum">
              <a:rPr lang="en-US" smtClean="0"/>
              <a:t>‹#›</a:t>
            </a:fld>
            <a:endParaRPr lang="en-US"/>
          </a:p>
        </p:txBody>
      </p:sp>
      <p:sp>
        <p:nvSpPr>
          <p:cNvPr id="12" name="Rectangle 11"/>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3871741" y="1484808"/>
            <a:ext cx="8329863"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219456" y="1170432"/>
            <a:ext cx="3364992" cy="201168"/>
          </a:xfrm>
        </p:spPr>
        <p:txBody>
          <a:bodyPr/>
          <a:lstStyle/>
          <a:p>
            <a:r>
              <a:rPr lang="en-US"/>
              <a:t>EE4204 (Part 1) Lab</a:t>
            </a:r>
          </a:p>
        </p:txBody>
      </p:sp>
      <p:sp>
        <p:nvSpPr>
          <p:cNvPr id="11" name="Rectangle 10"/>
          <p:cNvSpPr/>
          <p:nvPr/>
        </p:nvSpPr>
        <p:spPr>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4047744" y="1170432"/>
            <a:ext cx="6925056" cy="201168"/>
          </a:xfrm>
        </p:spPr>
        <p:txBody>
          <a:bodyPr/>
          <a:lstStyle>
            <a:lvl1pPr>
              <a:defRPr>
                <a:solidFill>
                  <a:schemeClr val="bg1">
                    <a:shade val="50000"/>
                  </a:schemeClr>
                </a:solidFill>
              </a:defRPr>
            </a:lvl1pPr>
          </a:lstStyle>
          <a:p>
            <a:r>
              <a:rPr lang="en-US"/>
              <a:t>G. Mohan/NUS</a:t>
            </a:r>
          </a:p>
        </p:txBody>
      </p:sp>
      <p:sp>
        <p:nvSpPr>
          <p:cNvPr id="7" name="Slide Number Placeholder 6"/>
          <p:cNvSpPr>
            <a:spLocks noGrp="1"/>
          </p:cNvSpPr>
          <p:nvPr>
            <p:ph type="sldNum" sz="quarter" idx="12"/>
          </p:nvPr>
        </p:nvSpPr>
        <p:spPr>
          <a:xfrm>
            <a:off x="11119104" y="1170432"/>
            <a:ext cx="978485" cy="201168"/>
          </a:xfrm>
        </p:spPr>
        <p:txBody>
          <a:bodyPr/>
          <a:lstStyle/>
          <a:p>
            <a:fld id="{9DC9C1B8-E0BD-4B9F-A6A4-44AD34B1169C}"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1" y="1"/>
            <a:ext cx="12191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609600" y="152400"/>
            <a:ext cx="109728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609600" y="1775192"/>
            <a:ext cx="109728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r>
              <a:rPr lang="en-US"/>
              <a:t>EE4204 (Part 1) Lab</a:t>
            </a:r>
          </a:p>
        </p:txBody>
      </p:sp>
      <p:sp>
        <p:nvSpPr>
          <p:cNvPr id="5" name="Footer Placeholder 4"/>
          <p:cNvSpPr>
            <a:spLocks noGrp="1"/>
          </p:cNvSpPr>
          <p:nvPr>
            <p:ph type="ftr" sz="quarter" idx="3"/>
          </p:nvPr>
        </p:nvSpPr>
        <p:spPr>
          <a:xfrm>
            <a:off x="3520796" y="6476999"/>
            <a:ext cx="7343625"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r>
              <a:rPr lang="en-US"/>
              <a:t>G. Mohan/NUS</a:t>
            </a:r>
          </a:p>
        </p:txBody>
      </p:sp>
      <p:sp>
        <p:nvSpPr>
          <p:cNvPr id="6" name="Slide Number Placeholder 5"/>
          <p:cNvSpPr>
            <a:spLocks noGrp="1"/>
          </p:cNvSpPr>
          <p:nvPr>
            <p:ph type="sldNum" sz="quarter" idx="4"/>
          </p:nvPr>
        </p:nvSpPr>
        <p:spPr>
          <a:xfrm>
            <a:off x="10939195" y="6476999"/>
            <a:ext cx="978485"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9DC9C1B8-E0BD-4B9F-A6A4-44AD34B1169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hdr="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63386" y="2278162"/>
            <a:ext cx="10769600" cy="1673352"/>
          </a:xfrm>
        </p:spPr>
        <p:txBody>
          <a:bodyPr>
            <a:normAutofit/>
          </a:bodyPr>
          <a:lstStyle/>
          <a:p>
            <a:pPr algn="ctr"/>
            <a:r>
              <a:rPr lang="en-US" sz="4400" dirty="0"/>
              <a:t>EE4204 Socket Programming  Assignment </a:t>
            </a:r>
            <a:br>
              <a:rPr lang="en-US" sz="4400" dirty="0"/>
            </a:br>
            <a:r>
              <a:rPr lang="en-US" sz="4400" dirty="0"/>
              <a:t>  and </a:t>
            </a:r>
            <a:r>
              <a:rPr lang="en-US" sz="4400"/>
              <a:t>Example Programs</a:t>
            </a:r>
            <a:endParaRPr lang="en-US" sz="3600" dirty="0">
              <a:solidFill>
                <a:srgbClr val="00B050"/>
              </a:solidFill>
            </a:endParaRPr>
          </a:p>
        </p:txBody>
      </p:sp>
      <p:sp>
        <p:nvSpPr>
          <p:cNvPr id="3" name="Subtitle 2"/>
          <p:cNvSpPr>
            <a:spLocks noGrp="1"/>
          </p:cNvSpPr>
          <p:nvPr>
            <p:ph type="subTitle" idx="1"/>
          </p:nvPr>
        </p:nvSpPr>
        <p:spPr>
          <a:xfrm>
            <a:off x="1208314" y="5151665"/>
            <a:ext cx="10769600" cy="1499616"/>
          </a:xfrm>
        </p:spPr>
        <p:txBody>
          <a:bodyPr>
            <a:normAutofit lnSpcReduction="10000"/>
          </a:bodyPr>
          <a:lstStyle/>
          <a:p>
            <a:endParaRPr lang="en-US" dirty="0"/>
          </a:p>
          <a:p>
            <a:r>
              <a:rPr lang="en-US" b="1" dirty="0"/>
              <a:t>Prepared by: </a:t>
            </a:r>
            <a:r>
              <a:rPr lang="en-US" b="1" dirty="0" err="1"/>
              <a:t>Sivaraman</a:t>
            </a:r>
            <a:r>
              <a:rPr lang="en-US" b="1" dirty="0"/>
              <a:t> Vignesh (Ex-Graduate Assistant)</a:t>
            </a:r>
          </a:p>
          <a:p>
            <a:r>
              <a:rPr lang="en-US" b="1" dirty="0"/>
              <a:t>Module Lecturer: Assoc. Prof. Mohan Gurusamy</a:t>
            </a:r>
          </a:p>
          <a:p>
            <a:r>
              <a:rPr lang="en-US" b="1" dirty="0"/>
              <a:t>Electrical and Computer Engineering Department</a:t>
            </a:r>
          </a:p>
          <a:p>
            <a:r>
              <a:rPr lang="en-US" b="1" dirty="0"/>
              <a:t>National University of Singapore </a:t>
            </a:r>
            <a:endParaRPr lang="en-US" dirty="0"/>
          </a:p>
        </p:txBody>
      </p:sp>
    </p:spTree>
    <p:extLst>
      <p:ext uri="{BB962C8B-B14F-4D97-AF65-F5344CB8AC3E}">
        <p14:creationId xmlns:p14="http://schemas.microsoft.com/office/powerpoint/2010/main" val="3409535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4B37AF-CEFF-5A4A-A795-B8E7FCFC4C38}"/>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F9FFAF93-6B9A-4F47-91AB-897CDF278750}"/>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E29FEFDD-1662-1C46-9FB5-B0469443B761}"/>
              </a:ext>
            </a:extLst>
          </p:cNvPr>
          <p:cNvSpPr>
            <a:spLocks noGrp="1"/>
          </p:cNvSpPr>
          <p:nvPr>
            <p:ph type="sldNum" sz="quarter" idx="12"/>
          </p:nvPr>
        </p:nvSpPr>
        <p:spPr/>
        <p:txBody>
          <a:bodyPr/>
          <a:lstStyle/>
          <a:p>
            <a:fld id="{9DC9C1B8-E0BD-4B9F-A6A4-44AD34B1169C}" type="slidenum">
              <a:rPr lang="en-US" smtClean="0"/>
              <a:t>10</a:t>
            </a:fld>
            <a:endParaRPr lang="en-US"/>
          </a:p>
        </p:txBody>
      </p:sp>
      <p:pic>
        <p:nvPicPr>
          <p:cNvPr id="5" name="Picture 4">
            <a:extLst>
              <a:ext uri="{FF2B5EF4-FFF2-40B4-BE49-F238E27FC236}">
                <a16:creationId xmlns:a16="http://schemas.microsoft.com/office/drawing/2014/main" id="{05FCDBBC-A417-5D49-931C-9AE37B418B5B}"/>
              </a:ext>
            </a:extLst>
          </p:cNvPr>
          <p:cNvPicPr>
            <a:picLocks noChangeAspect="1"/>
          </p:cNvPicPr>
          <p:nvPr/>
        </p:nvPicPr>
        <p:blipFill>
          <a:blip r:embed="rId2"/>
          <a:stretch>
            <a:fillRect/>
          </a:stretch>
        </p:blipFill>
        <p:spPr>
          <a:xfrm>
            <a:off x="3454400" y="1376184"/>
            <a:ext cx="4274820" cy="3979406"/>
          </a:xfrm>
          <a:prstGeom prst="rect">
            <a:avLst/>
          </a:prstGeom>
        </p:spPr>
      </p:pic>
      <p:sp>
        <p:nvSpPr>
          <p:cNvPr id="6" name="TextBox 5">
            <a:extLst>
              <a:ext uri="{FF2B5EF4-FFF2-40B4-BE49-F238E27FC236}">
                <a16:creationId xmlns:a16="http://schemas.microsoft.com/office/drawing/2014/main" id="{9204E74B-4A09-5947-BEF2-406FB5A1B2B2}"/>
              </a:ext>
            </a:extLst>
          </p:cNvPr>
          <p:cNvSpPr txBox="1"/>
          <p:nvPr/>
        </p:nvSpPr>
        <p:spPr>
          <a:xfrm>
            <a:off x="609600" y="3156155"/>
            <a:ext cx="2790092" cy="461665"/>
          </a:xfrm>
          <a:prstGeom prst="rect">
            <a:avLst/>
          </a:prstGeom>
          <a:noFill/>
        </p:spPr>
        <p:txBody>
          <a:bodyPr wrap="square" rtlCol="0">
            <a:spAutoFit/>
          </a:bodyPr>
          <a:lstStyle/>
          <a:p>
            <a:r>
              <a:rPr lang="en-US" sz="2400" b="1" dirty="0">
                <a:solidFill>
                  <a:srgbClr val="00B050"/>
                </a:solidFill>
              </a:rPr>
              <a:t>Header file</a:t>
            </a:r>
          </a:p>
        </p:txBody>
      </p:sp>
    </p:spTree>
    <p:extLst>
      <p:ext uri="{BB962C8B-B14F-4D97-AF65-F5344CB8AC3E}">
        <p14:creationId xmlns:p14="http://schemas.microsoft.com/office/powerpoint/2010/main" val="1905060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Socket structure</a:t>
            </a:r>
            <a:endParaRPr lang="en-US" dirty="0"/>
          </a:p>
        </p:txBody>
      </p:sp>
      <p:sp>
        <p:nvSpPr>
          <p:cNvPr id="7" name="Date Placeholder 6"/>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11</a:t>
            </a:fld>
            <a:endParaRPr lang="en-US"/>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012" y="1618155"/>
            <a:ext cx="8721725" cy="476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9266759" y="6057651"/>
            <a:ext cx="2213957" cy="200055"/>
          </a:xfrm>
          <a:prstGeom prst="rect">
            <a:avLst/>
          </a:prstGeom>
          <a:noFill/>
        </p:spPr>
        <p:txBody>
          <a:bodyPr wrap="square" rtlCol="0">
            <a:spAutoFit/>
          </a:bodyPr>
          <a:lstStyle/>
          <a:p>
            <a:r>
              <a:rPr lang="en-US" sz="700" dirty="0">
                <a:sym typeface="Symbol" panose="05050102010706020507" pitchFamily="18" charset="2"/>
              </a:rPr>
              <a:t> </a:t>
            </a:r>
            <a:r>
              <a:rPr lang="en-US" sz="700" dirty="0"/>
              <a:t>The McGraw-Hill Companies, Inc., 2000</a:t>
            </a:r>
          </a:p>
        </p:txBody>
      </p:sp>
    </p:spTree>
    <p:extLst>
      <p:ext uri="{BB962C8B-B14F-4D97-AF65-F5344CB8AC3E}">
        <p14:creationId xmlns:p14="http://schemas.microsoft.com/office/powerpoint/2010/main" val="1634773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Socket – Family and Type</a:t>
            </a:r>
            <a:endParaRPr lang="en-SG" dirty="0"/>
          </a:p>
        </p:txBody>
      </p:sp>
      <p:sp>
        <p:nvSpPr>
          <p:cNvPr id="3" name="Content Placeholder 2"/>
          <p:cNvSpPr>
            <a:spLocks noGrp="1"/>
          </p:cNvSpPr>
          <p:nvPr>
            <p:ph idx="1"/>
          </p:nvPr>
        </p:nvSpPr>
        <p:spPr/>
        <p:txBody>
          <a:bodyPr>
            <a:normAutofit lnSpcReduction="10000"/>
          </a:bodyPr>
          <a:lstStyle/>
          <a:p>
            <a:r>
              <a:rPr lang="en-US" dirty="0"/>
              <a:t>Socket Family</a:t>
            </a:r>
          </a:p>
          <a:p>
            <a:pPr lvl="1"/>
            <a:r>
              <a:rPr lang="en-US" dirty="0"/>
              <a:t>AF_INET : Internet Family </a:t>
            </a:r>
          </a:p>
          <a:p>
            <a:pPr lvl="1"/>
            <a:r>
              <a:rPr lang="en-US" dirty="0"/>
              <a:t>AF_UNIX: Unix Pipe facility</a:t>
            </a:r>
          </a:p>
          <a:p>
            <a:r>
              <a:rPr lang="en-US" dirty="0"/>
              <a:t>Socket Type</a:t>
            </a:r>
          </a:p>
          <a:p>
            <a:pPr lvl="1"/>
            <a:r>
              <a:rPr lang="en-US" dirty="0"/>
              <a:t>SOCK_STREAM: byte stream such as TCP</a:t>
            </a:r>
          </a:p>
          <a:p>
            <a:pPr lvl="1"/>
            <a:r>
              <a:rPr lang="en-US" dirty="0"/>
              <a:t>SOCK_DGRAM: message oriented service such as UDP</a:t>
            </a:r>
          </a:p>
          <a:p>
            <a:r>
              <a:rPr lang="en-US" dirty="0"/>
              <a:t>Protocol</a:t>
            </a:r>
          </a:p>
          <a:p>
            <a:pPr lvl="1"/>
            <a:r>
              <a:rPr lang="en-GB" dirty="0"/>
              <a:t>Specifies either TCP or UDP</a:t>
            </a:r>
          </a:p>
          <a:p>
            <a:pPr lvl="1"/>
            <a:r>
              <a:rPr lang="en-GB" dirty="0"/>
              <a:t>‘Zero’ </a:t>
            </a:r>
          </a:p>
        </p:txBody>
      </p:sp>
      <p:sp>
        <p:nvSpPr>
          <p:cNvPr id="4" name="Date Placeholder 3"/>
          <p:cNvSpPr>
            <a:spLocks noGrp="1"/>
          </p:cNvSpPr>
          <p:nvPr>
            <p:ph type="dt" sz="half" idx="10"/>
          </p:nvPr>
        </p:nvSpPr>
        <p:spPr/>
        <p:txBody>
          <a:bodyPr/>
          <a:lstStyle/>
          <a:p>
            <a:r>
              <a:rPr lang="en-US"/>
              <a:t>EE4204 (Part 1) Lab</a:t>
            </a:r>
          </a:p>
        </p:txBody>
      </p:sp>
      <p:sp>
        <p:nvSpPr>
          <p:cNvPr id="5" name="Footer Placeholder 4"/>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12</a:t>
            </a:fld>
            <a:endParaRPr lang="en-US"/>
          </a:p>
        </p:txBody>
      </p:sp>
    </p:spTree>
    <p:extLst>
      <p:ext uri="{BB962C8B-B14F-4D97-AF65-F5344CB8AC3E}">
        <p14:creationId xmlns:p14="http://schemas.microsoft.com/office/powerpoint/2010/main" val="3030026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563" y="162605"/>
            <a:ext cx="10515600" cy="1325563"/>
          </a:xfrm>
        </p:spPr>
        <p:txBody>
          <a:bodyPr/>
          <a:lstStyle/>
          <a:p>
            <a:r>
              <a:rPr lang="en-US" dirty="0"/>
              <a:t>UDP Client</a:t>
            </a:r>
          </a:p>
        </p:txBody>
      </p:sp>
      <p:sp>
        <p:nvSpPr>
          <p:cNvPr id="3" name="Content Placeholder 2"/>
          <p:cNvSpPr>
            <a:spLocks noGrp="1"/>
          </p:cNvSpPr>
          <p:nvPr>
            <p:ph idx="1"/>
          </p:nvPr>
        </p:nvSpPr>
        <p:spPr>
          <a:xfrm>
            <a:off x="804766" y="1583589"/>
            <a:ext cx="3780453" cy="497697"/>
          </a:xfrm>
        </p:spPr>
        <p:txBody>
          <a:bodyPr>
            <a:normAutofit fontScale="85000" lnSpcReduction="20000"/>
          </a:bodyPr>
          <a:lstStyle/>
          <a:p>
            <a:r>
              <a:rPr lang="en-US" u="sng" dirty="0">
                <a:solidFill>
                  <a:srgbClr val="FF0000"/>
                </a:solidFill>
              </a:rPr>
              <a:t>Create a socket</a:t>
            </a:r>
          </a:p>
        </p:txBody>
      </p:sp>
      <p:sp>
        <p:nvSpPr>
          <p:cNvPr id="6" name="Date Placeholder 5"/>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5" name="Slide Number Placeholder 4"/>
          <p:cNvSpPr>
            <a:spLocks noGrp="1"/>
          </p:cNvSpPr>
          <p:nvPr>
            <p:ph type="sldNum" sz="quarter" idx="12"/>
          </p:nvPr>
        </p:nvSpPr>
        <p:spPr/>
        <p:txBody>
          <a:bodyPr/>
          <a:lstStyle/>
          <a:p>
            <a:fld id="{9DC9C1B8-E0BD-4B9F-A6A4-44AD34B1169C}" type="slidenum">
              <a:rPr lang="en-US" smtClean="0"/>
              <a:t>13</a:t>
            </a:fld>
            <a:endParaRPr lang="en-US"/>
          </a:p>
        </p:txBody>
      </p:sp>
      <p:pic>
        <p:nvPicPr>
          <p:cNvPr id="12" name="Picture 11"/>
          <p:cNvPicPr>
            <a:picLocks noChangeAspect="1"/>
          </p:cNvPicPr>
          <p:nvPr/>
        </p:nvPicPr>
        <p:blipFill>
          <a:blip r:embed="rId3"/>
          <a:stretch>
            <a:fillRect/>
          </a:stretch>
        </p:blipFill>
        <p:spPr>
          <a:xfrm>
            <a:off x="805736" y="2258813"/>
            <a:ext cx="8982075" cy="428625"/>
          </a:xfrm>
          <a:prstGeom prst="rect">
            <a:avLst/>
          </a:prstGeom>
        </p:spPr>
      </p:pic>
      <p:pic>
        <p:nvPicPr>
          <p:cNvPr id="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6559" y="3081990"/>
            <a:ext cx="5072572" cy="2772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Oval 14"/>
          <p:cNvSpPr/>
          <p:nvPr/>
        </p:nvSpPr>
        <p:spPr>
          <a:xfrm>
            <a:off x="5137573" y="2120927"/>
            <a:ext cx="1586203" cy="6602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15" idx="3"/>
          </p:cNvCxnSpPr>
          <p:nvPr/>
        </p:nvCxnSpPr>
        <p:spPr>
          <a:xfrm flipH="1">
            <a:off x="5044267" y="2684446"/>
            <a:ext cx="325600" cy="5765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816790" y="2120927"/>
            <a:ext cx="1970175" cy="6602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stCxn id="21" idx="3"/>
          </p:cNvCxnSpPr>
          <p:nvPr/>
        </p:nvCxnSpPr>
        <p:spPr>
          <a:xfrm flipH="1">
            <a:off x="6347013" y="2684446"/>
            <a:ext cx="758302" cy="5820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8839222" y="2237140"/>
            <a:ext cx="643279" cy="4350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a:stCxn id="25" idx="3"/>
          </p:cNvCxnSpPr>
          <p:nvPr/>
        </p:nvCxnSpPr>
        <p:spPr>
          <a:xfrm flipH="1">
            <a:off x="7574834" y="2608493"/>
            <a:ext cx="1358594" cy="7410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5"/>
          <a:stretch>
            <a:fillRect/>
          </a:stretch>
        </p:blipFill>
        <p:spPr>
          <a:xfrm>
            <a:off x="952210" y="5902425"/>
            <a:ext cx="10467975" cy="400050"/>
          </a:xfrm>
          <a:prstGeom prst="rect">
            <a:avLst/>
          </a:prstGeom>
        </p:spPr>
      </p:pic>
      <p:sp>
        <p:nvSpPr>
          <p:cNvPr id="31" name="Oval 30"/>
          <p:cNvSpPr/>
          <p:nvPr/>
        </p:nvSpPr>
        <p:spPr>
          <a:xfrm>
            <a:off x="8640145" y="5772348"/>
            <a:ext cx="1082352" cy="6602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31" idx="1"/>
          </p:cNvCxnSpPr>
          <p:nvPr/>
        </p:nvCxnSpPr>
        <p:spPr>
          <a:xfrm flipH="1" flipV="1">
            <a:off x="6751255" y="4946359"/>
            <a:ext cx="2047397" cy="9226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8000756" y="3734478"/>
            <a:ext cx="1085073" cy="146506"/>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939364" y="3503045"/>
            <a:ext cx="3067581" cy="830997"/>
          </a:xfrm>
          <a:prstGeom prst="rect">
            <a:avLst/>
          </a:prstGeom>
          <a:noFill/>
        </p:spPr>
        <p:txBody>
          <a:bodyPr wrap="square" rtlCol="0">
            <a:spAutoFit/>
          </a:bodyPr>
          <a:lstStyle/>
          <a:p>
            <a:r>
              <a:rPr lang="en-US" sz="2400" dirty="0"/>
              <a:t>Chosen by the system</a:t>
            </a:r>
          </a:p>
        </p:txBody>
      </p:sp>
      <p:sp>
        <p:nvSpPr>
          <p:cNvPr id="52" name="TextBox 51"/>
          <p:cNvSpPr txBox="1"/>
          <p:nvPr/>
        </p:nvSpPr>
        <p:spPr>
          <a:xfrm>
            <a:off x="6942457" y="5578071"/>
            <a:ext cx="2213957" cy="200055"/>
          </a:xfrm>
          <a:prstGeom prst="rect">
            <a:avLst/>
          </a:prstGeom>
          <a:noFill/>
        </p:spPr>
        <p:txBody>
          <a:bodyPr wrap="square" rtlCol="0">
            <a:spAutoFit/>
          </a:bodyPr>
          <a:lstStyle/>
          <a:p>
            <a:r>
              <a:rPr lang="en-US" sz="700" dirty="0">
                <a:sym typeface="Symbol" panose="05050102010706020507" pitchFamily="18" charset="2"/>
              </a:rPr>
              <a:t> </a:t>
            </a:r>
            <a:r>
              <a:rPr lang="en-US" sz="700" dirty="0"/>
              <a:t>The McGraw-Hill Companies, Inc., 2000</a:t>
            </a:r>
          </a:p>
        </p:txBody>
      </p:sp>
    </p:spTree>
    <p:extLst>
      <p:ext uri="{BB962C8B-B14F-4D97-AF65-F5344CB8AC3E}">
        <p14:creationId xmlns:p14="http://schemas.microsoft.com/office/powerpoint/2010/main" val="86445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5" grpId="0" animBg="1"/>
      <p:bldP spid="31" grpId="0" animBg="1"/>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232" y="189426"/>
            <a:ext cx="10515600" cy="1079490"/>
          </a:xfrm>
        </p:spPr>
        <p:txBody>
          <a:bodyPr/>
          <a:lstStyle/>
          <a:p>
            <a:r>
              <a:rPr lang="en-US" dirty="0"/>
              <a:t>UDP Client</a:t>
            </a:r>
          </a:p>
        </p:txBody>
      </p:sp>
      <p:sp>
        <p:nvSpPr>
          <p:cNvPr id="15" name="Date Placeholder 14"/>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13" name="Slide Number Placeholder 12"/>
          <p:cNvSpPr>
            <a:spLocks noGrp="1"/>
          </p:cNvSpPr>
          <p:nvPr>
            <p:ph type="sldNum" sz="quarter" idx="12"/>
          </p:nvPr>
        </p:nvSpPr>
        <p:spPr/>
        <p:txBody>
          <a:bodyPr/>
          <a:lstStyle/>
          <a:p>
            <a:fld id="{9DC9C1B8-E0BD-4B9F-A6A4-44AD34B1169C}" type="slidenum">
              <a:rPr lang="en-US" smtClean="0"/>
              <a:t>14</a:t>
            </a:fld>
            <a:endParaRPr lang="en-US"/>
          </a:p>
        </p:txBody>
      </p:sp>
      <p:pic>
        <p:nvPicPr>
          <p:cNvPr id="4" name="Picture 3"/>
          <p:cNvPicPr>
            <a:picLocks noChangeAspect="1"/>
          </p:cNvPicPr>
          <p:nvPr/>
        </p:nvPicPr>
        <p:blipFill>
          <a:blip r:embed="rId3"/>
          <a:stretch>
            <a:fillRect/>
          </a:stretch>
        </p:blipFill>
        <p:spPr>
          <a:xfrm>
            <a:off x="378458" y="2203600"/>
            <a:ext cx="4484738" cy="352435"/>
          </a:xfrm>
          <a:prstGeom prst="rect">
            <a:avLst/>
          </a:prstGeom>
        </p:spPr>
      </p:pic>
      <p:sp>
        <p:nvSpPr>
          <p:cNvPr id="6" name="Oval 5"/>
          <p:cNvSpPr/>
          <p:nvPr/>
        </p:nvSpPr>
        <p:spPr>
          <a:xfrm>
            <a:off x="2685392" y="2038423"/>
            <a:ext cx="1511396" cy="61322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4196788" y="1986282"/>
            <a:ext cx="590161" cy="2358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740399" y="1634528"/>
            <a:ext cx="6688037" cy="646331"/>
          </a:xfrm>
          <a:prstGeom prst="rect">
            <a:avLst/>
          </a:prstGeom>
          <a:noFill/>
        </p:spPr>
        <p:txBody>
          <a:bodyPr wrap="square" rtlCol="0">
            <a:spAutoFit/>
          </a:bodyPr>
          <a:lstStyle/>
          <a:p>
            <a:r>
              <a:rPr lang="en-US" dirty="0">
                <a:solidFill>
                  <a:srgbClr val="FF0000"/>
                </a:solidFill>
              </a:rPr>
              <a:t>Has information like name, </a:t>
            </a:r>
          </a:p>
          <a:p>
            <a:r>
              <a:rPr lang="en-US" dirty="0">
                <a:solidFill>
                  <a:srgbClr val="FF0000"/>
                </a:solidFill>
              </a:rPr>
              <a:t>aliases, address type </a:t>
            </a:r>
            <a:r>
              <a:rPr lang="en-US" dirty="0" err="1">
                <a:solidFill>
                  <a:srgbClr val="FF0000"/>
                </a:solidFill>
              </a:rPr>
              <a:t>etc</a:t>
            </a:r>
            <a:endParaRPr lang="en-US" dirty="0">
              <a:solidFill>
                <a:srgbClr val="FF0000"/>
              </a:solidFill>
            </a:endParaRPr>
          </a:p>
        </p:txBody>
      </p:sp>
      <p:sp>
        <p:nvSpPr>
          <p:cNvPr id="9" name="Content Placeholder 2"/>
          <p:cNvSpPr txBox="1">
            <a:spLocks/>
          </p:cNvSpPr>
          <p:nvPr/>
        </p:nvSpPr>
        <p:spPr>
          <a:xfrm>
            <a:off x="728976" y="1611889"/>
            <a:ext cx="3780453" cy="497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 the server address</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 r="-52" b="65238"/>
          <a:stretch/>
        </p:blipFill>
        <p:spPr>
          <a:xfrm>
            <a:off x="6751320" y="303663"/>
            <a:ext cx="5279068" cy="973482"/>
          </a:xfrm>
          <a:prstGeom prst="rect">
            <a:avLst/>
          </a:prstGeom>
        </p:spPr>
      </p:pic>
      <p:pic>
        <p:nvPicPr>
          <p:cNvPr id="11" name="Picture 10"/>
          <p:cNvPicPr>
            <a:picLocks noChangeAspect="1"/>
          </p:cNvPicPr>
          <p:nvPr/>
        </p:nvPicPr>
        <p:blipFill>
          <a:blip r:embed="rId5"/>
          <a:stretch>
            <a:fillRect/>
          </a:stretch>
        </p:blipFill>
        <p:spPr>
          <a:xfrm>
            <a:off x="378457" y="3178458"/>
            <a:ext cx="7759710" cy="331686"/>
          </a:xfrm>
          <a:prstGeom prst="rect">
            <a:avLst/>
          </a:prstGeom>
        </p:spPr>
      </p:pic>
      <p:pic>
        <p:nvPicPr>
          <p:cNvPr id="12" name="Picture 11"/>
          <p:cNvPicPr>
            <a:picLocks noChangeAspect="1"/>
          </p:cNvPicPr>
          <p:nvPr/>
        </p:nvPicPr>
        <p:blipFill>
          <a:blip r:embed="rId6"/>
          <a:stretch>
            <a:fillRect/>
          </a:stretch>
        </p:blipFill>
        <p:spPr>
          <a:xfrm>
            <a:off x="378457" y="3723290"/>
            <a:ext cx="10454385" cy="1196393"/>
          </a:xfrm>
          <a:prstGeom prst="rect">
            <a:avLst/>
          </a:prstGeom>
        </p:spPr>
      </p:pic>
      <p:pic>
        <p:nvPicPr>
          <p:cNvPr id="14" name="Picture 13"/>
          <p:cNvPicPr>
            <a:picLocks noChangeAspect="1"/>
          </p:cNvPicPr>
          <p:nvPr/>
        </p:nvPicPr>
        <p:blipFill>
          <a:blip r:embed="rId7"/>
          <a:stretch>
            <a:fillRect/>
          </a:stretch>
        </p:blipFill>
        <p:spPr>
          <a:xfrm>
            <a:off x="259080" y="5766519"/>
            <a:ext cx="8743739" cy="371227"/>
          </a:xfrm>
          <a:prstGeom prst="rect">
            <a:avLst/>
          </a:prstGeom>
        </p:spPr>
      </p:pic>
      <p:sp>
        <p:nvSpPr>
          <p:cNvPr id="16" name="Oval 15"/>
          <p:cNvSpPr/>
          <p:nvPr/>
        </p:nvSpPr>
        <p:spPr>
          <a:xfrm>
            <a:off x="6746720" y="5766519"/>
            <a:ext cx="979715" cy="35126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7537270" y="6109755"/>
            <a:ext cx="616137" cy="3379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173857" y="6289654"/>
            <a:ext cx="4411287" cy="461665"/>
          </a:xfrm>
          <a:prstGeom prst="rect">
            <a:avLst/>
          </a:prstGeom>
          <a:noFill/>
        </p:spPr>
        <p:txBody>
          <a:bodyPr wrap="square" rtlCol="0">
            <a:spAutoFit/>
          </a:bodyPr>
          <a:lstStyle/>
          <a:p>
            <a:r>
              <a:rPr lang="en-US" sz="2400" dirty="0"/>
              <a:t>Server address(remote socket)</a:t>
            </a:r>
          </a:p>
        </p:txBody>
      </p:sp>
      <p:sp>
        <p:nvSpPr>
          <p:cNvPr id="23" name="TextBox 22"/>
          <p:cNvSpPr txBox="1"/>
          <p:nvPr/>
        </p:nvSpPr>
        <p:spPr>
          <a:xfrm>
            <a:off x="10334600" y="1093856"/>
            <a:ext cx="2213957" cy="200055"/>
          </a:xfrm>
          <a:prstGeom prst="rect">
            <a:avLst/>
          </a:prstGeom>
          <a:noFill/>
        </p:spPr>
        <p:txBody>
          <a:bodyPr wrap="square" rtlCol="0">
            <a:spAutoFit/>
          </a:bodyPr>
          <a:lstStyle/>
          <a:p>
            <a:r>
              <a:rPr lang="en-US" sz="700" dirty="0">
                <a:sym typeface="Symbol" panose="05050102010706020507" pitchFamily="18" charset="2"/>
              </a:rPr>
              <a:t> </a:t>
            </a:r>
            <a:r>
              <a:rPr lang="en-US" sz="700" dirty="0"/>
              <a:t>The McGraw-Hill Companies, Inc., 2000</a:t>
            </a:r>
          </a:p>
        </p:txBody>
      </p:sp>
      <p:sp>
        <p:nvSpPr>
          <p:cNvPr id="18" name="Content Placeholder 2"/>
          <p:cNvSpPr txBox="1">
            <a:spLocks/>
          </p:cNvSpPr>
          <p:nvPr/>
        </p:nvSpPr>
        <p:spPr>
          <a:xfrm>
            <a:off x="609599" y="5135965"/>
            <a:ext cx="3780453" cy="49769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a:solidFill>
                  <a:srgbClr val="FF0000"/>
                </a:solidFill>
              </a:rPr>
              <a:t>Send data</a:t>
            </a:r>
            <a:r>
              <a:rPr lang="en-US" u="sng" dirty="0"/>
              <a:t> </a:t>
            </a:r>
            <a:r>
              <a:rPr lang="en-US" dirty="0"/>
              <a:t>to the server</a:t>
            </a:r>
          </a:p>
        </p:txBody>
      </p:sp>
      <p:sp>
        <p:nvSpPr>
          <p:cNvPr id="19" name="Oval 18"/>
          <p:cNvSpPr/>
          <p:nvPr/>
        </p:nvSpPr>
        <p:spPr>
          <a:xfrm>
            <a:off x="4863196" y="3950534"/>
            <a:ext cx="1765717" cy="358588"/>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8"/>
          <a:stretch>
            <a:fillRect/>
          </a:stretch>
        </p:blipFill>
        <p:spPr>
          <a:xfrm>
            <a:off x="378457" y="2654803"/>
            <a:ext cx="7377416" cy="353308"/>
          </a:xfrm>
          <a:prstGeom prst="rect">
            <a:avLst/>
          </a:prstGeom>
        </p:spPr>
      </p:pic>
      <p:pic>
        <p:nvPicPr>
          <p:cNvPr id="20" name="Picture 19">
            <a:extLst>
              <a:ext uri="{FF2B5EF4-FFF2-40B4-BE49-F238E27FC236}">
                <a16:creationId xmlns:a16="http://schemas.microsoft.com/office/drawing/2014/main" id="{155D9072-BD34-F846-86EA-492C2D452A01}"/>
              </a:ext>
            </a:extLst>
          </p:cNvPr>
          <p:cNvPicPr>
            <a:picLocks noChangeAspect="1"/>
          </p:cNvPicPr>
          <p:nvPr/>
        </p:nvPicPr>
        <p:blipFill rotWithShape="1">
          <a:blip r:embed="rId9">
            <a:clrChange>
              <a:clrFrom>
                <a:srgbClr val="FFFFDC"/>
              </a:clrFrom>
              <a:clrTo>
                <a:srgbClr val="FFFFDC">
                  <a:alpha val="0"/>
                </a:srgbClr>
              </a:clrTo>
            </a:clrChange>
            <a:extLst>
              <a:ext uri="{BEBA8EAE-BF5A-486C-A8C5-ECC9F3942E4B}">
                <a14:imgProps xmlns:a14="http://schemas.microsoft.com/office/drawing/2010/main">
                  <a14:imgLayer>
                    <a14:imgEffect>
                      <a14:colorTemperature colorTemp="11200"/>
                    </a14:imgEffect>
                  </a14:imgLayer>
                </a14:imgProps>
              </a:ext>
            </a:extLst>
          </a:blip>
          <a:srcRect t="7899" b="5627"/>
          <a:stretch/>
        </p:blipFill>
        <p:spPr>
          <a:xfrm>
            <a:off x="8488687" y="1547534"/>
            <a:ext cx="3676286" cy="1630924"/>
          </a:xfrm>
          <a:prstGeom prst="rect">
            <a:avLst/>
          </a:prstGeom>
        </p:spPr>
      </p:pic>
    </p:spTree>
    <p:extLst>
      <p:ext uri="{BB962C8B-B14F-4D97-AF65-F5344CB8AC3E}">
        <p14:creationId xmlns:p14="http://schemas.microsoft.com/office/powerpoint/2010/main" val="424694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6" grpId="0" animBg="1"/>
      <p:bldP spid="21" grpId="0"/>
      <p:bldP spid="18" grpId="0"/>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B001-1B5A-8E4F-8257-A05DD91565D5}"/>
              </a:ext>
            </a:extLst>
          </p:cNvPr>
          <p:cNvSpPr>
            <a:spLocks noGrp="1"/>
          </p:cNvSpPr>
          <p:nvPr>
            <p:ph type="title"/>
          </p:nvPr>
        </p:nvSpPr>
        <p:spPr/>
        <p:txBody>
          <a:bodyPr/>
          <a:lstStyle/>
          <a:p>
            <a:r>
              <a:rPr lang="en-US" dirty="0"/>
              <a:t>UDP</a:t>
            </a:r>
          </a:p>
        </p:txBody>
      </p:sp>
      <p:sp>
        <p:nvSpPr>
          <p:cNvPr id="3" name="Text Placeholder 2">
            <a:extLst>
              <a:ext uri="{FF2B5EF4-FFF2-40B4-BE49-F238E27FC236}">
                <a16:creationId xmlns:a16="http://schemas.microsoft.com/office/drawing/2014/main" id="{0A45A38E-740E-8D46-B0E7-348FC662E46F}"/>
              </a:ext>
            </a:extLst>
          </p:cNvPr>
          <p:cNvSpPr>
            <a:spLocks noGrp="1"/>
          </p:cNvSpPr>
          <p:nvPr>
            <p:ph type="body" idx="1"/>
          </p:nvPr>
        </p:nvSpPr>
        <p:spPr/>
        <p:txBody>
          <a:bodyPr/>
          <a:lstStyle/>
          <a:p>
            <a:r>
              <a:rPr lang="en-US" dirty="0"/>
              <a:t>Server</a:t>
            </a:r>
          </a:p>
        </p:txBody>
      </p:sp>
      <p:sp>
        <p:nvSpPr>
          <p:cNvPr id="4" name="Content Placeholder 3">
            <a:extLst>
              <a:ext uri="{FF2B5EF4-FFF2-40B4-BE49-F238E27FC236}">
                <a16:creationId xmlns:a16="http://schemas.microsoft.com/office/drawing/2014/main" id="{EDAF9D6D-C582-4242-9FB4-52D243AF528A}"/>
              </a:ext>
            </a:extLst>
          </p:cNvPr>
          <p:cNvSpPr>
            <a:spLocks noGrp="1"/>
          </p:cNvSpPr>
          <p:nvPr>
            <p:ph sz="half" idx="2"/>
          </p:nvPr>
        </p:nvSpPr>
        <p:spPr/>
        <p:txBody>
          <a:bodyPr/>
          <a:lstStyle/>
          <a:p>
            <a:r>
              <a:rPr lang="en-US" dirty="0">
                <a:solidFill>
                  <a:srgbClr val="FF0000"/>
                </a:solidFill>
              </a:rPr>
              <a:t>Create socket</a:t>
            </a:r>
          </a:p>
          <a:p>
            <a:r>
              <a:rPr lang="en-US" dirty="0">
                <a:solidFill>
                  <a:srgbClr val="FF0000"/>
                </a:solidFill>
              </a:rPr>
              <a:t>Bind</a:t>
            </a:r>
          </a:p>
          <a:p>
            <a:r>
              <a:rPr lang="en-US" dirty="0" err="1">
                <a:solidFill>
                  <a:srgbClr val="FF0000"/>
                </a:solidFill>
              </a:rPr>
              <a:t>Receivefrom</a:t>
            </a:r>
            <a:endParaRPr lang="en-US" dirty="0">
              <a:solidFill>
                <a:srgbClr val="FF0000"/>
              </a:solidFill>
            </a:endParaRPr>
          </a:p>
        </p:txBody>
      </p:sp>
      <p:sp>
        <p:nvSpPr>
          <p:cNvPr id="5" name="Text Placeholder 4">
            <a:extLst>
              <a:ext uri="{FF2B5EF4-FFF2-40B4-BE49-F238E27FC236}">
                <a16:creationId xmlns:a16="http://schemas.microsoft.com/office/drawing/2014/main" id="{836856B0-8AF8-6E43-8CE0-5EB02151DEE4}"/>
              </a:ext>
            </a:extLst>
          </p:cNvPr>
          <p:cNvSpPr>
            <a:spLocks noGrp="1"/>
          </p:cNvSpPr>
          <p:nvPr>
            <p:ph type="body" sz="quarter" idx="3"/>
          </p:nvPr>
        </p:nvSpPr>
        <p:spPr/>
        <p:txBody>
          <a:bodyPr/>
          <a:lstStyle/>
          <a:p>
            <a:r>
              <a:rPr lang="en-US" dirty="0"/>
              <a:t>client</a:t>
            </a:r>
          </a:p>
        </p:txBody>
      </p:sp>
      <p:sp>
        <p:nvSpPr>
          <p:cNvPr id="6" name="Content Placeholder 5">
            <a:extLst>
              <a:ext uri="{FF2B5EF4-FFF2-40B4-BE49-F238E27FC236}">
                <a16:creationId xmlns:a16="http://schemas.microsoft.com/office/drawing/2014/main" id="{06FAB1EF-7217-9A4B-BF43-A9E7033B2F19}"/>
              </a:ext>
            </a:extLst>
          </p:cNvPr>
          <p:cNvSpPr>
            <a:spLocks noGrp="1"/>
          </p:cNvSpPr>
          <p:nvPr>
            <p:ph sz="quarter" idx="4"/>
          </p:nvPr>
        </p:nvSpPr>
        <p:spPr/>
        <p:txBody>
          <a:bodyPr/>
          <a:lstStyle/>
          <a:p>
            <a:r>
              <a:rPr lang="en-US" dirty="0"/>
              <a:t>Create socket</a:t>
            </a:r>
          </a:p>
          <a:p>
            <a:r>
              <a:rPr lang="en-US" dirty="0" err="1"/>
              <a:t>Sendto</a:t>
            </a:r>
            <a:endParaRPr lang="en-US" dirty="0"/>
          </a:p>
          <a:p>
            <a:endParaRPr lang="en-US" dirty="0"/>
          </a:p>
        </p:txBody>
      </p:sp>
      <p:sp>
        <p:nvSpPr>
          <p:cNvPr id="7" name="Date Placeholder 6">
            <a:extLst>
              <a:ext uri="{FF2B5EF4-FFF2-40B4-BE49-F238E27FC236}">
                <a16:creationId xmlns:a16="http://schemas.microsoft.com/office/drawing/2014/main" id="{710F36AB-3985-C54F-AF4B-12A32F22B7E1}"/>
              </a:ext>
            </a:extLst>
          </p:cNvPr>
          <p:cNvSpPr>
            <a:spLocks noGrp="1"/>
          </p:cNvSpPr>
          <p:nvPr>
            <p:ph type="dt" sz="half" idx="10"/>
          </p:nvPr>
        </p:nvSpPr>
        <p:spPr/>
        <p:txBody>
          <a:bodyPr/>
          <a:lstStyle/>
          <a:p>
            <a:r>
              <a:rPr lang="en-US"/>
              <a:t>EE4204 (Part 1) Lab</a:t>
            </a:r>
          </a:p>
        </p:txBody>
      </p:sp>
      <p:sp>
        <p:nvSpPr>
          <p:cNvPr id="8" name="Footer Placeholder 7">
            <a:extLst>
              <a:ext uri="{FF2B5EF4-FFF2-40B4-BE49-F238E27FC236}">
                <a16:creationId xmlns:a16="http://schemas.microsoft.com/office/drawing/2014/main" id="{2EF9CB32-F6B0-C54F-A63B-BEEDACFD71EA}"/>
              </a:ext>
            </a:extLst>
          </p:cNvPr>
          <p:cNvSpPr>
            <a:spLocks noGrp="1"/>
          </p:cNvSpPr>
          <p:nvPr>
            <p:ph type="ftr" sz="quarter" idx="11"/>
          </p:nvPr>
        </p:nvSpPr>
        <p:spPr/>
        <p:txBody>
          <a:bodyPr/>
          <a:lstStyle/>
          <a:p>
            <a:r>
              <a:rPr lang="en-US"/>
              <a:t>G. Mohan/NUS</a:t>
            </a:r>
          </a:p>
        </p:txBody>
      </p:sp>
      <p:sp>
        <p:nvSpPr>
          <p:cNvPr id="9" name="Slide Number Placeholder 8">
            <a:extLst>
              <a:ext uri="{FF2B5EF4-FFF2-40B4-BE49-F238E27FC236}">
                <a16:creationId xmlns:a16="http://schemas.microsoft.com/office/drawing/2014/main" id="{56DE5792-47B3-4F4C-ACC2-3A3DAE60614C}"/>
              </a:ext>
            </a:extLst>
          </p:cNvPr>
          <p:cNvSpPr>
            <a:spLocks noGrp="1"/>
          </p:cNvSpPr>
          <p:nvPr>
            <p:ph type="sldNum" sz="quarter" idx="12"/>
          </p:nvPr>
        </p:nvSpPr>
        <p:spPr/>
        <p:txBody>
          <a:bodyPr/>
          <a:lstStyle/>
          <a:p>
            <a:fld id="{9DC9C1B8-E0BD-4B9F-A6A4-44AD34B1169C}" type="slidenum">
              <a:rPr lang="en-US" smtClean="0"/>
              <a:t>15</a:t>
            </a:fld>
            <a:endParaRPr lang="en-US"/>
          </a:p>
        </p:txBody>
      </p:sp>
    </p:spTree>
    <p:extLst>
      <p:ext uri="{BB962C8B-B14F-4D97-AF65-F5344CB8AC3E}">
        <p14:creationId xmlns:p14="http://schemas.microsoft.com/office/powerpoint/2010/main" val="2722177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0F4B05-9B99-554D-A84E-9EA2B212073D}"/>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8206B0C4-F0D3-0E4D-B10C-AC70012F2E56}"/>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4F32F2E0-4081-5941-B570-F41B89B02F5A}"/>
              </a:ext>
            </a:extLst>
          </p:cNvPr>
          <p:cNvSpPr>
            <a:spLocks noGrp="1"/>
          </p:cNvSpPr>
          <p:nvPr>
            <p:ph type="sldNum" sz="quarter" idx="12"/>
          </p:nvPr>
        </p:nvSpPr>
        <p:spPr/>
        <p:txBody>
          <a:bodyPr/>
          <a:lstStyle/>
          <a:p>
            <a:fld id="{9DC9C1B8-E0BD-4B9F-A6A4-44AD34B1169C}" type="slidenum">
              <a:rPr lang="en-US" smtClean="0"/>
              <a:t>16</a:t>
            </a:fld>
            <a:endParaRPr lang="en-US"/>
          </a:p>
        </p:txBody>
      </p:sp>
      <p:pic>
        <p:nvPicPr>
          <p:cNvPr id="5" name="Picture 4">
            <a:extLst>
              <a:ext uri="{FF2B5EF4-FFF2-40B4-BE49-F238E27FC236}">
                <a16:creationId xmlns:a16="http://schemas.microsoft.com/office/drawing/2014/main" id="{DDF6F5F2-FF5C-0748-82D8-A6B86AFCCDC2}"/>
              </a:ext>
            </a:extLst>
          </p:cNvPr>
          <p:cNvPicPr>
            <a:picLocks noChangeAspect="1"/>
          </p:cNvPicPr>
          <p:nvPr/>
        </p:nvPicPr>
        <p:blipFill>
          <a:blip r:embed="rId2"/>
          <a:stretch>
            <a:fillRect/>
          </a:stretch>
        </p:blipFill>
        <p:spPr>
          <a:xfrm>
            <a:off x="1578428" y="0"/>
            <a:ext cx="9035143" cy="6858000"/>
          </a:xfrm>
          <a:prstGeom prst="rect">
            <a:avLst/>
          </a:prstGeom>
        </p:spPr>
      </p:pic>
      <p:sp>
        <p:nvSpPr>
          <p:cNvPr id="6" name="Rectangle 5">
            <a:extLst>
              <a:ext uri="{FF2B5EF4-FFF2-40B4-BE49-F238E27FC236}">
                <a16:creationId xmlns:a16="http://schemas.microsoft.com/office/drawing/2014/main" id="{1F1829E9-7829-9C48-A1E1-98D3C1F99DD8}"/>
              </a:ext>
            </a:extLst>
          </p:cNvPr>
          <p:cNvSpPr/>
          <p:nvPr/>
        </p:nvSpPr>
        <p:spPr>
          <a:xfrm>
            <a:off x="2407920" y="1661160"/>
            <a:ext cx="3078480" cy="213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A978996-9C57-8F4D-8017-2694EC099F79}"/>
              </a:ext>
            </a:extLst>
          </p:cNvPr>
          <p:cNvSpPr/>
          <p:nvPr/>
        </p:nvSpPr>
        <p:spPr>
          <a:xfrm>
            <a:off x="2286000" y="2918460"/>
            <a:ext cx="5166360" cy="2362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C38805A-0147-E045-A170-72F1DB3E95A9}"/>
              </a:ext>
            </a:extLst>
          </p:cNvPr>
          <p:cNvSpPr/>
          <p:nvPr/>
        </p:nvSpPr>
        <p:spPr>
          <a:xfrm>
            <a:off x="2514600" y="5775960"/>
            <a:ext cx="5334000" cy="198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4241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UDP Server</a:t>
            </a:r>
          </a:p>
        </p:txBody>
      </p:sp>
      <p:sp>
        <p:nvSpPr>
          <p:cNvPr id="6" name="Date Placeholder 5"/>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5" name="Slide Number Placeholder 4"/>
          <p:cNvSpPr>
            <a:spLocks noGrp="1"/>
          </p:cNvSpPr>
          <p:nvPr>
            <p:ph type="sldNum" sz="quarter" idx="12"/>
          </p:nvPr>
        </p:nvSpPr>
        <p:spPr/>
        <p:txBody>
          <a:bodyPr/>
          <a:lstStyle/>
          <a:p>
            <a:fld id="{9DC9C1B8-E0BD-4B9F-A6A4-44AD34B1169C}" type="slidenum">
              <a:rPr lang="en-US" smtClean="0"/>
              <a:t>17</a:t>
            </a:fld>
            <a:endParaRPr lang="en-US"/>
          </a:p>
        </p:txBody>
      </p:sp>
      <p:sp>
        <p:nvSpPr>
          <p:cNvPr id="9" name="Content Placeholder 2"/>
          <p:cNvSpPr txBox="1">
            <a:spLocks/>
          </p:cNvSpPr>
          <p:nvPr/>
        </p:nvSpPr>
        <p:spPr>
          <a:xfrm>
            <a:off x="838201" y="1690688"/>
            <a:ext cx="5385319" cy="3900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u="sng" dirty="0">
                <a:solidFill>
                  <a:srgbClr val="FF0000"/>
                </a:solidFill>
              </a:rPr>
              <a:t>Creating socket </a:t>
            </a:r>
            <a:r>
              <a:rPr lang="en-US" sz="2400" dirty="0"/>
              <a:t>is same as the client</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 r="-52" b="65238"/>
          <a:stretch/>
        </p:blipFill>
        <p:spPr>
          <a:xfrm>
            <a:off x="1749877" y="5240188"/>
            <a:ext cx="8368395" cy="1543166"/>
          </a:xfrm>
          <a:prstGeom prst="rect">
            <a:avLst/>
          </a:prstGeom>
        </p:spPr>
      </p:pic>
      <p:pic>
        <p:nvPicPr>
          <p:cNvPr id="3" name="Picture 2"/>
          <p:cNvPicPr>
            <a:picLocks noChangeAspect="1"/>
          </p:cNvPicPr>
          <p:nvPr/>
        </p:nvPicPr>
        <p:blipFill>
          <a:blip r:embed="rId4"/>
          <a:stretch>
            <a:fillRect/>
          </a:stretch>
        </p:blipFill>
        <p:spPr>
          <a:xfrm>
            <a:off x="838201" y="2080727"/>
            <a:ext cx="10191751" cy="457200"/>
          </a:xfrm>
          <a:prstGeom prst="rect">
            <a:avLst/>
          </a:prstGeom>
        </p:spPr>
      </p:pic>
      <p:sp>
        <p:nvSpPr>
          <p:cNvPr id="14" name="Content Placeholder 2"/>
          <p:cNvSpPr txBox="1">
            <a:spLocks/>
          </p:cNvSpPr>
          <p:nvPr/>
        </p:nvSpPr>
        <p:spPr>
          <a:xfrm>
            <a:off x="838201" y="2732948"/>
            <a:ext cx="4498911" cy="390039"/>
          </a:xfrm>
          <a:prstGeom prst="rect">
            <a:avLst/>
          </a:prstGeom>
        </p:spPr>
        <p:txBody>
          <a:bodyPr vert="horz" lIns="91440" tIns="45720" rIns="91440" bIns="45720" rtlCol="0">
            <a:noAutofit/>
          </a:bodyPr>
          <a:lstStyle>
            <a:defPPr>
              <a:defRPr lang="en-US"/>
            </a:defPPr>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dirty="0"/>
              <a:t>Values of the other tuples </a:t>
            </a:r>
          </a:p>
        </p:txBody>
      </p:sp>
      <p:pic>
        <p:nvPicPr>
          <p:cNvPr id="15" name="Picture 14"/>
          <p:cNvPicPr>
            <a:picLocks noChangeAspect="1"/>
          </p:cNvPicPr>
          <p:nvPr/>
        </p:nvPicPr>
        <p:blipFill>
          <a:blip r:embed="rId5"/>
          <a:stretch>
            <a:fillRect/>
          </a:stretch>
        </p:blipFill>
        <p:spPr>
          <a:xfrm>
            <a:off x="838200" y="3301403"/>
            <a:ext cx="7400925" cy="1400175"/>
          </a:xfrm>
          <a:prstGeom prst="rect">
            <a:avLst/>
          </a:prstGeom>
        </p:spPr>
      </p:pic>
      <p:sp>
        <p:nvSpPr>
          <p:cNvPr id="16" name="Oval 15"/>
          <p:cNvSpPr/>
          <p:nvPr/>
        </p:nvSpPr>
        <p:spPr>
          <a:xfrm>
            <a:off x="6223519" y="3909528"/>
            <a:ext cx="2108719" cy="48342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16" idx="6"/>
            <a:endCxn id="18" idx="1"/>
          </p:cNvCxnSpPr>
          <p:nvPr/>
        </p:nvCxnSpPr>
        <p:spPr>
          <a:xfrm flipV="1">
            <a:off x="8332238" y="3996055"/>
            <a:ext cx="461933" cy="15518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794171" y="3580556"/>
            <a:ext cx="2859764" cy="830997"/>
          </a:xfrm>
          <a:prstGeom prst="rect">
            <a:avLst/>
          </a:prstGeom>
          <a:noFill/>
        </p:spPr>
        <p:txBody>
          <a:bodyPr wrap="square" rtlCol="0">
            <a:spAutoFit/>
          </a:bodyPr>
          <a:lstStyle/>
          <a:p>
            <a:r>
              <a:rPr lang="en-US" sz="2400" dirty="0"/>
              <a:t>In case the system has multiple IPs</a:t>
            </a:r>
          </a:p>
        </p:txBody>
      </p:sp>
      <p:sp>
        <p:nvSpPr>
          <p:cNvPr id="24" name="TextBox 23"/>
          <p:cNvSpPr txBox="1"/>
          <p:nvPr/>
        </p:nvSpPr>
        <p:spPr>
          <a:xfrm>
            <a:off x="8451274" y="6481600"/>
            <a:ext cx="2213957" cy="200055"/>
          </a:xfrm>
          <a:prstGeom prst="rect">
            <a:avLst/>
          </a:prstGeom>
          <a:noFill/>
        </p:spPr>
        <p:txBody>
          <a:bodyPr wrap="square" rtlCol="0">
            <a:spAutoFit/>
          </a:bodyPr>
          <a:lstStyle/>
          <a:p>
            <a:r>
              <a:rPr lang="en-US" sz="700" dirty="0">
                <a:sym typeface="Symbol" panose="05050102010706020507" pitchFamily="18" charset="2"/>
              </a:rPr>
              <a:t> </a:t>
            </a:r>
            <a:r>
              <a:rPr lang="en-US" sz="700" dirty="0"/>
              <a:t>The McGraw-Hill Companies, Inc., 2000</a:t>
            </a:r>
          </a:p>
        </p:txBody>
      </p:sp>
      <p:sp>
        <p:nvSpPr>
          <p:cNvPr id="12" name="Oval 11"/>
          <p:cNvSpPr/>
          <p:nvPr/>
        </p:nvSpPr>
        <p:spPr>
          <a:xfrm>
            <a:off x="6096002" y="3580555"/>
            <a:ext cx="1963271" cy="41549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135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6" grpId="0" animBg="1"/>
      <p:bldP spid="18" grpId="0"/>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UDP Server</a:t>
            </a:r>
          </a:p>
        </p:txBody>
      </p:sp>
      <p:sp>
        <p:nvSpPr>
          <p:cNvPr id="6" name="Date Placeholder 5"/>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5" name="Slide Number Placeholder 4"/>
          <p:cNvSpPr>
            <a:spLocks noGrp="1"/>
          </p:cNvSpPr>
          <p:nvPr>
            <p:ph type="sldNum" sz="quarter" idx="12"/>
          </p:nvPr>
        </p:nvSpPr>
        <p:spPr/>
        <p:txBody>
          <a:bodyPr/>
          <a:lstStyle/>
          <a:p>
            <a:fld id="{9DC9C1B8-E0BD-4B9F-A6A4-44AD34B1169C}" type="slidenum">
              <a:rPr lang="en-US" smtClean="0"/>
              <a:t>18</a:t>
            </a:fld>
            <a:endParaRPr lang="en-US"/>
          </a:p>
        </p:txBody>
      </p:sp>
      <p:sp>
        <p:nvSpPr>
          <p:cNvPr id="9" name="Content Placeholder 2"/>
          <p:cNvSpPr txBox="1">
            <a:spLocks/>
          </p:cNvSpPr>
          <p:nvPr/>
        </p:nvSpPr>
        <p:spPr>
          <a:xfrm>
            <a:off x="838200" y="1690688"/>
            <a:ext cx="9024256" cy="3900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u="sng" dirty="0">
                <a:solidFill>
                  <a:srgbClr val="FF0000"/>
                </a:solidFill>
              </a:rPr>
              <a:t>Bind function</a:t>
            </a:r>
            <a:r>
              <a:rPr lang="en-US" sz="2400" dirty="0"/>
              <a:t>: Associates the socket with the given local address</a:t>
            </a:r>
          </a:p>
        </p:txBody>
      </p:sp>
      <p:sp>
        <p:nvSpPr>
          <p:cNvPr id="14" name="Content Placeholder 2"/>
          <p:cNvSpPr txBox="1">
            <a:spLocks/>
          </p:cNvSpPr>
          <p:nvPr/>
        </p:nvSpPr>
        <p:spPr>
          <a:xfrm>
            <a:off x="838201" y="2732948"/>
            <a:ext cx="4498911" cy="390039"/>
          </a:xfrm>
          <a:prstGeom prst="rect">
            <a:avLst/>
          </a:prstGeom>
        </p:spPr>
        <p:txBody>
          <a:bodyPr vert="horz" lIns="91440" tIns="45720" rIns="91440" bIns="45720" rtlCol="0">
            <a:noAutofit/>
          </a:bodyPr>
          <a:lstStyle>
            <a:defPPr>
              <a:defRPr lang="en-US"/>
            </a:defPPr>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sz="2200" dirty="0"/>
          </a:p>
        </p:txBody>
      </p:sp>
      <p:pic>
        <p:nvPicPr>
          <p:cNvPr id="4" name="Picture 3"/>
          <p:cNvPicPr>
            <a:picLocks noChangeAspect="1"/>
          </p:cNvPicPr>
          <p:nvPr/>
        </p:nvPicPr>
        <p:blipFill>
          <a:blip r:embed="rId3"/>
          <a:stretch>
            <a:fillRect/>
          </a:stretch>
        </p:blipFill>
        <p:spPr>
          <a:xfrm>
            <a:off x="559935" y="2142216"/>
            <a:ext cx="10403535" cy="302405"/>
          </a:xfrm>
          <a:prstGeom prst="rect">
            <a:avLst/>
          </a:prstGeom>
        </p:spPr>
      </p:pic>
      <p:pic>
        <p:nvPicPr>
          <p:cNvPr id="18" name="Picture 17"/>
          <p:cNvPicPr>
            <a:picLocks noChangeAspect="1"/>
          </p:cNvPicPr>
          <p:nvPr/>
        </p:nvPicPr>
        <p:blipFill>
          <a:blip r:embed="rId4"/>
          <a:stretch>
            <a:fillRect/>
          </a:stretch>
        </p:blipFill>
        <p:spPr>
          <a:xfrm>
            <a:off x="559933" y="3046706"/>
            <a:ext cx="10928579" cy="301686"/>
          </a:xfrm>
          <a:prstGeom prst="rect">
            <a:avLst/>
          </a:prstGeom>
        </p:spPr>
      </p:pic>
      <p:sp>
        <p:nvSpPr>
          <p:cNvPr id="19" name="Content Placeholder 2"/>
          <p:cNvSpPr txBox="1">
            <a:spLocks/>
          </p:cNvSpPr>
          <p:nvPr/>
        </p:nvSpPr>
        <p:spPr>
          <a:xfrm>
            <a:off x="838200" y="2641970"/>
            <a:ext cx="7335416" cy="39003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u="sng" dirty="0">
                <a:solidFill>
                  <a:srgbClr val="FF0000"/>
                </a:solidFill>
              </a:rPr>
              <a:t>Receive</a:t>
            </a:r>
            <a:r>
              <a:rPr lang="en-US" sz="2400" dirty="0"/>
              <a:t> from client</a:t>
            </a:r>
          </a:p>
        </p:txBody>
      </p:sp>
      <p:sp>
        <p:nvSpPr>
          <p:cNvPr id="20" name="Oval 19"/>
          <p:cNvSpPr/>
          <p:nvPr/>
        </p:nvSpPr>
        <p:spPr>
          <a:xfrm>
            <a:off x="6727373" y="2987645"/>
            <a:ext cx="3135084" cy="48342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a:stCxn id="20" idx="4"/>
            <a:endCxn id="22" idx="0"/>
          </p:cNvCxnSpPr>
          <p:nvPr/>
        </p:nvCxnSpPr>
        <p:spPr>
          <a:xfrm>
            <a:off x="8294915" y="3471067"/>
            <a:ext cx="933736" cy="34567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102117" y="3816746"/>
            <a:ext cx="4253068" cy="461665"/>
          </a:xfrm>
          <a:prstGeom prst="rect">
            <a:avLst/>
          </a:prstGeom>
          <a:noFill/>
        </p:spPr>
        <p:txBody>
          <a:bodyPr wrap="square" rtlCol="0">
            <a:spAutoFit/>
          </a:bodyPr>
          <a:lstStyle/>
          <a:p>
            <a:r>
              <a:rPr lang="en-US" sz="2400" dirty="0"/>
              <a:t>Client address (remote socket)</a:t>
            </a:r>
          </a:p>
        </p:txBody>
      </p:sp>
      <p:pic>
        <p:nvPicPr>
          <p:cNvPr id="32" name="Picture 31"/>
          <p:cNvPicPr>
            <a:picLocks noChangeAspect="1"/>
          </p:cNvPicPr>
          <p:nvPr/>
        </p:nvPicPr>
        <p:blipFill>
          <a:blip r:embed="rId5"/>
          <a:stretch>
            <a:fillRect/>
          </a:stretch>
        </p:blipFill>
        <p:spPr>
          <a:xfrm>
            <a:off x="559935" y="4413561"/>
            <a:ext cx="3274559" cy="316043"/>
          </a:xfrm>
          <a:prstGeom prst="rect">
            <a:avLst/>
          </a:prstGeom>
        </p:spPr>
      </p:pic>
      <p:sp>
        <p:nvSpPr>
          <p:cNvPr id="33" name="Content Placeholder 2"/>
          <p:cNvSpPr txBox="1">
            <a:spLocks/>
          </p:cNvSpPr>
          <p:nvPr/>
        </p:nvSpPr>
        <p:spPr>
          <a:xfrm>
            <a:off x="838200" y="3997986"/>
            <a:ext cx="7335416" cy="39003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Close the socket (both at server and client)</a:t>
            </a:r>
          </a:p>
        </p:txBody>
      </p:sp>
    </p:spTree>
    <p:extLst>
      <p:ext uri="{BB962C8B-B14F-4D97-AF65-F5344CB8AC3E}">
        <p14:creationId xmlns:p14="http://schemas.microsoft.com/office/powerpoint/2010/main" val="262347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20" grpId="0" animBg="1"/>
      <p:bldP spid="22"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headsock.h</a:t>
            </a:r>
            <a:r>
              <a:rPr lang="en-US" dirty="0"/>
              <a:t> (Ex 1)</a:t>
            </a:r>
          </a:p>
        </p:txBody>
      </p:sp>
      <p:sp>
        <p:nvSpPr>
          <p:cNvPr id="7" name="Date Placeholder 6"/>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19</a:t>
            </a:fld>
            <a:endParaRPr lang="en-US"/>
          </a:p>
        </p:txBody>
      </p:sp>
      <p:pic>
        <p:nvPicPr>
          <p:cNvPr id="8" name="Picture 7"/>
          <p:cNvPicPr>
            <a:picLocks noChangeAspect="1"/>
          </p:cNvPicPr>
          <p:nvPr/>
        </p:nvPicPr>
        <p:blipFill>
          <a:blip r:embed="rId2"/>
          <a:stretch>
            <a:fillRect/>
          </a:stretch>
        </p:blipFill>
        <p:spPr>
          <a:xfrm>
            <a:off x="609600" y="2421428"/>
            <a:ext cx="5657850" cy="1333500"/>
          </a:xfrm>
          <a:prstGeom prst="rect">
            <a:avLst/>
          </a:prstGeom>
        </p:spPr>
      </p:pic>
    </p:spTree>
    <p:extLst>
      <p:ext uri="{BB962C8B-B14F-4D97-AF65-F5344CB8AC3E}">
        <p14:creationId xmlns:p14="http://schemas.microsoft.com/office/powerpoint/2010/main" val="2331807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5AF7A4-1954-254F-BBD1-F91B95B6D302}"/>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8DB6572A-17B7-BD46-BD37-0BA43434063D}"/>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04E2CE69-7E64-B844-B09E-059503F1A1B3}"/>
              </a:ext>
            </a:extLst>
          </p:cNvPr>
          <p:cNvSpPr>
            <a:spLocks noGrp="1"/>
          </p:cNvSpPr>
          <p:nvPr>
            <p:ph type="sldNum" sz="quarter" idx="12"/>
          </p:nvPr>
        </p:nvSpPr>
        <p:spPr/>
        <p:txBody>
          <a:bodyPr/>
          <a:lstStyle/>
          <a:p>
            <a:fld id="{9DC9C1B8-E0BD-4B9F-A6A4-44AD34B1169C}" type="slidenum">
              <a:rPr lang="en-US" smtClean="0"/>
              <a:t>2</a:t>
            </a:fld>
            <a:endParaRPr lang="en-US"/>
          </a:p>
        </p:txBody>
      </p:sp>
      <p:pic>
        <p:nvPicPr>
          <p:cNvPr id="5" name="Picture 4">
            <a:extLst>
              <a:ext uri="{FF2B5EF4-FFF2-40B4-BE49-F238E27FC236}">
                <a16:creationId xmlns:a16="http://schemas.microsoft.com/office/drawing/2014/main" id="{93961036-92B4-7C40-BDA8-55F3781B3D6C}"/>
              </a:ext>
            </a:extLst>
          </p:cNvPr>
          <p:cNvPicPr>
            <a:picLocks noChangeAspect="1"/>
          </p:cNvPicPr>
          <p:nvPr/>
        </p:nvPicPr>
        <p:blipFill>
          <a:blip r:embed="rId3"/>
          <a:stretch>
            <a:fillRect/>
          </a:stretch>
        </p:blipFill>
        <p:spPr>
          <a:xfrm>
            <a:off x="2032000" y="2610055"/>
            <a:ext cx="1295400" cy="1549400"/>
          </a:xfrm>
          <a:prstGeom prst="rect">
            <a:avLst/>
          </a:prstGeom>
        </p:spPr>
      </p:pic>
      <p:pic>
        <p:nvPicPr>
          <p:cNvPr id="11" name="Picture 10">
            <a:extLst>
              <a:ext uri="{FF2B5EF4-FFF2-40B4-BE49-F238E27FC236}">
                <a16:creationId xmlns:a16="http://schemas.microsoft.com/office/drawing/2014/main" id="{F5FED879-4A46-E041-BC02-F235A2C8B28C}"/>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7419164" y="1752395"/>
            <a:ext cx="3073395" cy="2834353"/>
          </a:xfrm>
          <a:prstGeom prst="rect">
            <a:avLst/>
          </a:prstGeom>
        </p:spPr>
      </p:pic>
      <p:pic>
        <p:nvPicPr>
          <p:cNvPr id="12" name="Picture 11">
            <a:extLst>
              <a:ext uri="{FF2B5EF4-FFF2-40B4-BE49-F238E27FC236}">
                <a16:creationId xmlns:a16="http://schemas.microsoft.com/office/drawing/2014/main" id="{E99634C2-FF1A-974C-ACB4-2FD74B097EE8}"/>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4513005" y="2311828"/>
            <a:ext cx="2419965" cy="1715486"/>
          </a:xfrm>
          <a:prstGeom prst="rect">
            <a:avLst/>
          </a:prstGeom>
        </p:spPr>
      </p:pic>
      <p:cxnSp>
        <p:nvCxnSpPr>
          <p:cNvPr id="14" name="Straight Arrow Connector 13">
            <a:extLst>
              <a:ext uri="{FF2B5EF4-FFF2-40B4-BE49-F238E27FC236}">
                <a16:creationId xmlns:a16="http://schemas.microsoft.com/office/drawing/2014/main" id="{DA15F9D5-E194-F84F-BD01-4AD87126E81A}"/>
              </a:ext>
            </a:extLst>
          </p:cNvPr>
          <p:cNvCxnSpPr/>
          <p:nvPr/>
        </p:nvCxnSpPr>
        <p:spPr>
          <a:xfrm>
            <a:off x="3594536" y="1781891"/>
            <a:ext cx="4015630"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5B3677-11F0-DE42-AE1E-375614F3FE17}"/>
              </a:ext>
            </a:extLst>
          </p:cNvPr>
          <p:cNvCxnSpPr/>
          <p:nvPr/>
        </p:nvCxnSpPr>
        <p:spPr>
          <a:xfrm flipH="1">
            <a:off x="3760837" y="4660488"/>
            <a:ext cx="3849329"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15D45FA-AD53-1342-A225-F32DC22CA7F4}"/>
              </a:ext>
            </a:extLst>
          </p:cNvPr>
          <p:cNvSpPr txBox="1"/>
          <p:nvPr/>
        </p:nvSpPr>
        <p:spPr>
          <a:xfrm>
            <a:off x="5190201" y="4685887"/>
            <a:ext cx="2419965" cy="369332"/>
          </a:xfrm>
          <a:prstGeom prst="rect">
            <a:avLst/>
          </a:prstGeom>
          <a:noFill/>
        </p:spPr>
        <p:txBody>
          <a:bodyPr wrap="square" rtlCol="0">
            <a:spAutoFit/>
          </a:bodyPr>
          <a:lstStyle/>
          <a:p>
            <a:r>
              <a:rPr lang="en-US" dirty="0"/>
              <a:t>Response</a:t>
            </a:r>
          </a:p>
        </p:txBody>
      </p:sp>
      <p:sp>
        <p:nvSpPr>
          <p:cNvPr id="20" name="TextBox 19">
            <a:extLst>
              <a:ext uri="{FF2B5EF4-FFF2-40B4-BE49-F238E27FC236}">
                <a16:creationId xmlns:a16="http://schemas.microsoft.com/office/drawing/2014/main" id="{C254ECD3-52F8-FB46-B748-BE8215EC67DB}"/>
              </a:ext>
            </a:extLst>
          </p:cNvPr>
          <p:cNvSpPr txBox="1"/>
          <p:nvPr/>
        </p:nvSpPr>
        <p:spPr>
          <a:xfrm>
            <a:off x="4655482" y="1368315"/>
            <a:ext cx="2419965" cy="369332"/>
          </a:xfrm>
          <a:prstGeom prst="rect">
            <a:avLst/>
          </a:prstGeom>
          <a:noFill/>
        </p:spPr>
        <p:txBody>
          <a:bodyPr wrap="square" rtlCol="0">
            <a:spAutoFit/>
          </a:bodyPr>
          <a:lstStyle/>
          <a:p>
            <a:pPr algn="ctr"/>
            <a:r>
              <a:rPr lang="en-US" dirty="0"/>
              <a:t>Request</a:t>
            </a:r>
          </a:p>
        </p:txBody>
      </p:sp>
      <p:sp>
        <p:nvSpPr>
          <p:cNvPr id="6" name="TextBox 5">
            <a:extLst>
              <a:ext uri="{FF2B5EF4-FFF2-40B4-BE49-F238E27FC236}">
                <a16:creationId xmlns:a16="http://schemas.microsoft.com/office/drawing/2014/main" id="{CA61C13F-B8F3-4147-ACFF-B6834769546C}"/>
              </a:ext>
            </a:extLst>
          </p:cNvPr>
          <p:cNvSpPr txBox="1"/>
          <p:nvPr/>
        </p:nvSpPr>
        <p:spPr>
          <a:xfrm>
            <a:off x="3270073" y="2569406"/>
            <a:ext cx="250723" cy="1200329"/>
          </a:xfrm>
          <a:prstGeom prst="rect">
            <a:avLst/>
          </a:prstGeom>
          <a:noFill/>
        </p:spPr>
        <p:txBody>
          <a:bodyPr wrap="square" rtlCol="0">
            <a:spAutoFit/>
          </a:bodyPr>
          <a:lstStyle/>
          <a:p>
            <a:r>
              <a:rPr lang="en-US" dirty="0"/>
              <a:t>P</a:t>
            </a:r>
          </a:p>
          <a:p>
            <a:r>
              <a:rPr lang="en-US" dirty="0"/>
              <a:t>O</a:t>
            </a:r>
          </a:p>
          <a:p>
            <a:r>
              <a:rPr lang="en-US" dirty="0"/>
              <a:t>R</a:t>
            </a:r>
          </a:p>
          <a:p>
            <a:r>
              <a:rPr lang="en-US" dirty="0"/>
              <a:t>T</a:t>
            </a:r>
          </a:p>
        </p:txBody>
      </p:sp>
      <p:sp>
        <p:nvSpPr>
          <p:cNvPr id="13" name="TextBox 12">
            <a:extLst>
              <a:ext uri="{FF2B5EF4-FFF2-40B4-BE49-F238E27FC236}">
                <a16:creationId xmlns:a16="http://schemas.microsoft.com/office/drawing/2014/main" id="{D614AC7D-182D-E744-BFCC-77A40F140580}"/>
              </a:ext>
            </a:extLst>
          </p:cNvPr>
          <p:cNvSpPr txBox="1"/>
          <p:nvPr/>
        </p:nvSpPr>
        <p:spPr>
          <a:xfrm>
            <a:off x="7799817" y="2610055"/>
            <a:ext cx="250723" cy="1200329"/>
          </a:xfrm>
          <a:prstGeom prst="rect">
            <a:avLst/>
          </a:prstGeom>
          <a:noFill/>
        </p:spPr>
        <p:txBody>
          <a:bodyPr wrap="square" rtlCol="0">
            <a:spAutoFit/>
          </a:bodyPr>
          <a:lstStyle/>
          <a:p>
            <a:r>
              <a:rPr lang="en-US" dirty="0"/>
              <a:t>P</a:t>
            </a:r>
          </a:p>
          <a:p>
            <a:r>
              <a:rPr lang="en-US" dirty="0"/>
              <a:t>O</a:t>
            </a:r>
          </a:p>
          <a:p>
            <a:r>
              <a:rPr lang="en-US" dirty="0"/>
              <a:t>R</a:t>
            </a:r>
          </a:p>
          <a:p>
            <a:r>
              <a:rPr lang="en-US" dirty="0"/>
              <a:t>T</a:t>
            </a:r>
          </a:p>
        </p:txBody>
      </p:sp>
      <p:sp>
        <p:nvSpPr>
          <p:cNvPr id="7" name="TextBox 6">
            <a:extLst>
              <a:ext uri="{FF2B5EF4-FFF2-40B4-BE49-F238E27FC236}">
                <a16:creationId xmlns:a16="http://schemas.microsoft.com/office/drawing/2014/main" id="{FA0A7AD2-11E5-6E43-BC6A-0595AE0994AE}"/>
              </a:ext>
            </a:extLst>
          </p:cNvPr>
          <p:cNvSpPr txBox="1"/>
          <p:nvPr/>
        </p:nvSpPr>
        <p:spPr>
          <a:xfrm>
            <a:off x="429213" y="449803"/>
            <a:ext cx="10063346" cy="646331"/>
          </a:xfrm>
          <a:prstGeom prst="rect">
            <a:avLst/>
          </a:prstGeom>
          <a:noFill/>
        </p:spPr>
        <p:txBody>
          <a:bodyPr wrap="square" rtlCol="0">
            <a:spAutoFit/>
          </a:bodyPr>
          <a:lstStyle/>
          <a:p>
            <a:pPr marL="285750" indent="-285750">
              <a:buFont typeface="Arial" panose="020B0604020202020204" pitchFamily="34" charset="0"/>
              <a:buChar char="•"/>
            </a:pPr>
            <a:r>
              <a:rPr lang="en-US" dirty="0"/>
              <a:t>Used to do communication between two processes running on two different machines</a:t>
            </a:r>
          </a:p>
          <a:p>
            <a:pPr marL="285750" indent="-285750">
              <a:buFont typeface="Arial" panose="020B0604020202020204" pitchFamily="34" charset="0"/>
              <a:buChar char="•"/>
            </a:pPr>
            <a:r>
              <a:rPr lang="en-US" dirty="0"/>
              <a:t>An object (special file) which acts as an end point between two machines</a:t>
            </a:r>
          </a:p>
        </p:txBody>
      </p:sp>
      <p:graphicFrame>
        <p:nvGraphicFramePr>
          <p:cNvPr id="8" name="Table 7">
            <a:extLst>
              <a:ext uri="{FF2B5EF4-FFF2-40B4-BE49-F238E27FC236}">
                <a16:creationId xmlns:a16="http://schemas.microsoft.com/office/drawing/2014/main" id="{4A3F5321-4C86-E04F-A33D-DFF9B58D1552}"/>
              </a:ext>
            </a:extLst>
          </p:cNvPr>
          <p:cNvGraphicFramePr>
            <a:graphicFrameLocks noGrp="1"/>
          </p:cNvGraphicFramePr>
          <p:nvPr>
            <p:extLst>
              <p:ext uri="{D42A27DB-BD31-4B8C-83A1-F6EECF244321}">
                <p14:modId xmlns:p14="http://schemas.microsoft.com/office/powerpoint/2010/main" val="3284086150"/>
              </p:ext>
            </p:extLst>
          </p:nvPr>
        </p:nvGraphicFramePr>
        <p:xfrm>
          <a:off x="3157234" y="5530969"/>
          <a:ext cx="5226891" cy="477559"/>
        </p:xfrm>
        <a:graphic>
          <a:graphicData uri="http://schemas.openxmlformats.org/drawingml/2006/table">
            <a:tbl>
              <a:tblPr firstRow="1" bandRow="1">
                <a:tableStyleId>{5940675A-B579-460E-94D1-54222C63F5DA}</a:tableStyleId>
              </a:tblPr>
              <a:tblGrid>
                <a:gridCol w="876935">
                  <a:extLst>
                    <a:ext uri="{9D8B030D-6E8A-4147-A177-3AD203B41FA5}">
                      <a16:colId xmlns:a16="http://schemas.microsoft.com/office/drawing/2014/main" val="2274660719"/>
                    </a:ext>
                  </a:extLst>
                </a:gridCol>
                <a:gridCol w="4349956">
                  <a:extLst>
                    <a:ext uri="{9D8B030D-6E8A-4147-A177-3AD203B41FA5}">
                      <a16:colId xmlns:a16="http://schemas.microsoft.com/office/drawing/2014/main" val="577864812"/>
                    </a:ext>
                  </a:extLst>
                </a:gridCol>
              </a:tblGrid>
              <a:tr h="477559">
                <a:tc>
                  <a:txBody>
                    <a:bodyPr/>
                    <a:lstStyle/>
                    <a:p>
                      <a:r>
                        <a:rPr lang="en-US" dirty="0"/>
                        <a:t>Socket</a:t>
                      </a:r>
                    </a:p>
                  </a:txBody>
                  <a:tcPr/>
                </a:tc>
                <a:tc>
                  <a:txBody>
                    <a:bodyPr/>
                    <a:lstStyle/>
                    <a:p>
                      <a:r>
                        <a:rPr lang="en-US" dirty="0"/>
                        <a:t> </a:t>
                      </a:r>
                      <a:r>
                        <a:rPr lang="en-US" dirty="0" err="1"/>
                        <a:t>IP_Address:Port</a:t>
                      </a:r>
                      <a:r>
                        <a:rPr lang="en-US" dirty="0"/>
                        <a:t>  (Ex: 127.0.0.1:4950)</a:t>
                      </a:r>
                    </a:p>
                  </a:txBody>
                  <a:tcPr/>
                </a:tc>
                <a:extLst>
                  <a:ext uri="{0D108BD9-81ED-4DB2-BD59-A6C34878D82A}">
                    <a16:rowId xmlns:a16="http://schemas.microsoft.com/office/drawing/2014/main" val="2564909993"/>
                  </a:ext>
                </a:extLst>
              </a:tr>
            </a:tbl>
          </a:graphicData>
        </a:graphic>
      </p:graphicFrame>
      <p:sp>
        <p:nvSpPr>
          <p:cNvPr id="9" name="TextBox 8">
            <a:extLst>
              <a:ext uri="{FF2B5EF4-FFF2-40B4-BE49-F238E27FC236}">
                <a16:creationId xmlns:a16="http://schemas.microsoft.com/office/drawing/2014/main" id="{D5FFB824-9BA5-2C40-9CE6-E0D37415C730}"/>
              </a:ext>
            </a:extLst>
          </p:cNvPr>
          <p:cNvSpPr txBox="1"/>
          <p:nvPr/>
        </p:nvSpPr>
        <p:spPr>
          <a:xfrm>
            <a:off x="2174723" y="2886569"/>
            <a:ext cx="1557091" cy="338554"/>
          </a:xfrm>
          <a:prstGeom prst="rect">
            <a:avLst/>
          </a:prstGeom>
          <a:noFill/>
        </p:spPr>
        <p:txBody>
          <a:bodyPr wrap="square" rtlCol="0">
            <a:spAutoFit/>
          </a:bodyPr>
          <a:lstStyle/>
          <a:p>
            <a:r>
              <a:rPr lang="en-US" sz="1600" dirty="0">
                <a:solidFill>
                  <a:schemeClr val="bg1"/>
                </a:solidFill>
              </a:rPr>
              <a:t>IP Address</a:t>
            </a:r>
          </a:p>
        </p:txBody>
      </p:sp>
      <p:sp>
        <p:nvSpPr>
          <p:cNvPr id="17" name="TextBox 16">
            <a:extLst>
              <a:ext uri="{FF2B5EF4-FFF2-40B4-BE49-F238E27FC236}">
                <a16:creationId xmlns:a16="http://schemas.microsoft.com/office/drawing/2014/main" id="{F0DF0B6D-E13A-544D-A9BC-AB45A1B9B17B}"/>
              </a:ext>
            </a:extLst>
          </p:cNvPr>
          <p:cNvSpPr txBox="1"/>
          <p:nvPr/>
        </p:nvSpPr>
        <p:spPr>
          <a:xfrm>
            <a:off x="8536734" y="2856663"/>
            <a:ext cx="1557091" cy="584775"/>
          </a:xfrm>
          <a:prstGeom prst="rect">
            <a:avLst/>
          </a:prstGeom>
          <a:noFill/>
        </p:spPr>
        <p:txBody>
          <a:bodyPr wrap="square" rtlCol="0">
            <a:spAutoFit/>
          </a:bodyPr>
          <a:lstStyle/>
          <a:p>
            <a:pPr algn="ctr"/>
            <a:r>
              <a:rPr lang="en-US" sz="1600" dirty="0"/>
              <a:t>IP </a:t>
            </a:r>
          </a:p>
          <a:p>
            <a:pPr algn="ctr"/>
            <a:r>
              <a:rPr lang="en-US" sz="1600" dirty="0"/>
              <a:t>Address</a:t>
            </a:r>
          </a:p>
        </p:txBody>
      </p:sp>
      <p:sp>
        <p:nvSpPr>
          <p:cNvPr id="10" name="TextBox 9">
            <a:extLst>
              <a:ext uri="{FF2B5EF4-FFF2-40B4-BE49-F238E27FC236}">
                <a16:creationId xmlns:a16="http://schemas.microsoft.com/office/drawing/2014/main" id="{D84801F1-A682-0547-A494-03EE9D0593F6}"/>
              </a:ext>
            </a:extLst>
          </p:cNvPr>
          <p:cNvSpPr txBox="1"/>
          <p:nvPr/>
        </p:nvSpPr>
        <p:spPr>
          <a:xfrm>
            <a:off x="241649" y="111075"/>
            <a:ext cx="3866147" cy="372458"/>
          </a:xfrm>
          <a:prstGeom prst="rect">
            <a:avLst/>
          </a:prstGeom>
          <a:noFill/>
        </p:spPr>
        <p:txBody>
          <a:bodyPr wrap="square" rtlCol="0">
            <a:spAutoFit/>
          </a:bodyPr>
          <a:lstStyle/>
          <a:p>
            <a:r>
              <a:rPr lang="en-US" dirty="0"/>
              <a:t>What is socket?</a:t>
            </a:r>
          </a:p>
        </p:txBody>
      </p:sp>
      <p:sp>
        <p:nvSpPr>
          <p:cNvPr id="15" name="TextBox 14">
            <a:extLst>
              <a:ext uri="{FF2B5EF4-FFF2-40B4-BE49-F238E27FC236}">
                <a16:creationId xmlns:a16="http://schemas.microsoft.com/office/drawing/2014/main" id="{6AB86880-E2A1-314F-9AB6-3C5115F873CA}"/>
              </a:ext>
            </a:extLst>
          </p:cNvPr>
          <p:cNvSpPr txBox="1"/>
          <p:nvPr/>
        </p:nvSpPr>
        <p:spPr>
          <a:xfrm>
            <a:off x="2032000" y="4159455"/>
            <a:ext cx="1295400" cy="369332"/>
          </a:xfrm>
          <a:prstGeom prst="rect">
            <a:avLst/>
          </a:prstGeom>
          <a:noFill/>
        </p:spPr>
        <p:txBody>
          <a:bodyPr wrap="square" rtlCol="0">
            <a:spAutoFit/>
          </a:bodyPr>
          <a:lstStyle/>
          <a:p>
            <a:pPr algn="ctr"/>
            <a:r>
              <a:rPr lang="en-US" b="1" dirty="0">
                <a:solidFill>
                  <a:srgbClr val="FF0000"/>
                </a:solidFill>
              </a:rPr>
              <a:t>Client</a:t>
            </a:r>
          </a:p>
        </p:txBody>
      </p:sp>
      <p:sp>
        <p:nvSpPr>
          <p:cNvPr id="21" name="TextBox 20">
            <a:extLst>
              <a:ext uri="{FF2B5EF4-FFF2-40B4-BE49-F238E27FC236}">
                <a16:creationId xmlns:a16="http://schemas.microsoft.com/office/drawing/2014/main" id="{67499D96-A6F5-8446-BE66-32BA799E3C19}"/>
              </a:ext>
            </a:extLst>
          </p:cNvPr>
          <p:cNvSpPr txBox="1"/>
          <p:nvPr/>
        </p:nvSpPr>
        <p:spPr>
          <a:xfrm>
            <a:off x="8190144" y="4475368"/>
            <a:ext cx="1295400" cy="369332"/>
          </a:xfrm>
          <a:prstGeom prst="rect">
            <a:avLst/>
          </a:prstGeom>
          <a:noFill/>
        </p:spPr>
        <p:txBody>
          <a:bodyPr wrap="square" rtlCol="0">
            <a:spAutoFit/>
          </a:bodyPr>
          <a:lstStyle/>
          <a:p>
            <a:pPr algn="ctr"/>
            <a:r>
              <a:rPr lang="en-US" b="1" dirty="0">
                <a:solidFill>
                  <a:srgbClr val="FF0000"/>
                </a:solidFill>
              </a:rPr>
              <a:t>Server</a:t>
            </a:r>
          </a:p>
        </p:txBody>
      </p:sp>
    </p:spTree>
    <p:extLst>
      <p:ext uri="{BB962C8B-B14F-4D97-AF65-F5344CB8AC3E}">
        <p14:creationId xmlns:p14="http://schemas.microsoft.com/office/powerpoint/2010/main" val="12892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arn(inVertic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Vertical)">
                                      <p:cBhvr>
                                        <p:cTn id="27" dur="500"/>
                                        <p:tgtEl>
                                          <p:spTgt spid="20"/>
                                        </p:tgtEl>
                                      </p:cBhvr>
                                    </p:animEffect>
                                  </p:childTnLst>
                                </p:cTn>
                              </p:par>
                              <p:par>
                                <p:cTn id="28" presetID="16" presetClass="entr" presetSubtype="21"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arn(inVertical)">
                                      <p:cBhvr>
                                        <p:cTn id="35" dur="500"/>
                                        <p:tgtEl>
                                          <p:spTgt spid="19"/>
                                        </p:tgtEl>
                                      </p:cBhvr>
                                    </p:animEffect>
                                  </p:childTnLst>
                                </p:cTn>
                              </p:par>
                              <p:par>
                                <p:cTn id="36" presetID="16" presetClass="entr" presetSubtype="21"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arn(inVertical)">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arn(inVertical)">
                                      <p:cBhvr>
                                        <p:cTn id="43" dur="500"/>
                                        <p:tgtEl>
                                          <p:spTgt spid="17"/>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arn(inVertical)">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barn(inVertical)">
                                      <p:cBhvr>
                                        <p:cTn id="51" dur="500"/>
                                        <p:tgtEl>
                                          <p:spTgt spid="13"/>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barn(inVertical)">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barn(inVertical)">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6" grpId="0"/>
      <p:bldP spid="13" grpId="0"/>
      <p:bldP spid="7" grpId="0"/>
      <p:bldP spid="9" grpId="0"/>
      <p:bldP spid="17" grpId="0"/>
      <p:bldP spid="10" grpId="0"/>
      <p:bldP spid="15"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B001-1B5A-8E4F-8257-A05DD91565D5}"/>
              </a:ext>
            </a:extLst>
          </p:cNvPr>
          <p:cNvSpPr>
            <a:spLocks noGrp="1"/>
          </p:cNvSpPr>
          <p:nvPr>
            <p:ph type="title"/>
          </p:nvPr>
        </p:nvSpPr>
        <p:spPr/>
        <p:txBody>
          <a:bodyPr/>
          <a:lstStyle/>
          <a:p>
            <a:r>
              <a:rPr lang="en-US" dirty="0"/>
              <a:t>TCP (Connection-oriented)</a:t>
            </a:r>
          </a:p>
        </p:txBody>
      </p:sp>
      <p:sp>
        <p:nvSpPr>
          <p:cNvPr id="3" name="Text Placeholder 2">
            <a:extLst>
              <a:ext uri="{FF2B5EF4-FFF2-40B4-BE49-F238E27FC236}">
                <a16:creationId xmlns:a16="http://schemas.microsoft.com/office/drawing/2014/main" id="{0A45A38E-740E-8D46-B0E7-348FC662E46F}"/>
              </a:ext>
            </a:extLst>
          </p:cNvPr>
          <p:cNvSpPr>
            <a:spLocks noGrp="1"/>
          </p:cNvSpPr>
          <p:nvPr>
            <p:ph type="body" idx="1"/>
          </p:nvPr>
        </p:nvSpPr>
        <p:spPr/>
        <p:txBody>
          <a:bodyPr/>
          <a:lstStyle/>
          <a:p>
            <a:r>
              <a:rPr lang="en-US" dirty="0"/>
              <a:t>server</a:t>
            </a:r>
          </a:p>
        </p:txBody>
      </p:sp>
      <p:sp>
        <p:nvSpPr>
          <p:cNvPr id="4" name="Content Placeholder 3">
            <a:extLst>
              <a:ext uri="{FF2B5EF4-FFF2-40B4-BE49-F238E27FC236}">
                <a16:creationId xmlns:a16="http://schemas.microsoft.com/office/drawing/2014/main" id="{EDAF9D6D-C582-4242-9FB4-52D243AF528A}"/>
              </a:ext>
            </a:extLst>
          </p:cNvPr>
          <p:cNvSpPr>
            <a:spLocks noGrp="1"/>
          </p:cNvSpPr>
          <p:nvPr>
            <p:ph sz="half" idx="2"/>
          </p:nvPr>
        </p:nvSpPr>
        <p:spPr/>
        <p:txBody>
          <a:bodyPr/>
          <a:lstStyle/>
          <a:p>
            <a:r>
              <a:rPr lang="en-US" dirty="0"/>
              <a:t>Create socket</a:t>
            </a:r>
          </a:p>
          <a:p>
            <a:r>
              <a:rPr lang="en-US" dirty="0"/>
              <a:t>Bind</a:t>
            </a:r>
          </a:p>
          <a:p>
            <a:r>
              <a:rPr lang="en-US" dirty="0"/>
              <a:t>Listen</a:t>
            </a:r>
          </a:p>
          <a:p>
            <a:r>
              <a:rPr lang="en-US" dirty="0"/>
              <a:t>Accept</a:t>
            </a:r>
          </a:p>
          <a:p>
            <a:r>
              <a:rPr lang="en-US" dirty="0"/>
              <a:t>Receive/Send</a:t>
            </a:r>
          </a:p>
          <a:p>
            <a:endParaRPr lang="en-US" dirty="0"/>
          </a:p>
        </p:txBody>
      </p:sp>
      <p:sp>
        <p:nvSpPr>
          <p:cNvPr id="5" name="Text Placeholder 4">
            <a:extLst>
              <a:ext uri="{FF2B5EF4-FFF2-40B4-BE49-F238E27FC236}">
                <a16:creationId xmlns:a16="http://schemas.microsoft.com/office/drawing/2014/main" id="{836856B0-8AF8-6E43-8CE0-5EB02151DEE4}"/>
              </a:ext>
            </a:extLst>
          </p:cNvPr>
          <p:cNvSpPr>
            <a:spLocks noGrp="1"/>
          </p:cNvSpPr>
          <p:nvPr>
            <p:ph type="body" sz="quarter" idx="3"/>
          </p:nvPr>
        </p:nvSpPr>
        <p:spPr/>
        <p:txBody>
          <a:bodyPr/>
          <a:lstStyle/>
          <a:p>
            <a:r>
              <a:rPr lang="en-US" dirty="0"/>
              <a:t>client</a:t>
            </a:r>
          </a:p>
        </p:txBody>
      </p:sp>
      <p:sp>
        <p:nvSpPr>
          <p:cNvPr id="6" name="Content Placeholder 5">
            <a:extLst>
              <a:ext uri="{FF2B5EF4-FFF2-40B4-BE49-F238E27FC236}">
                <a16:creationId xmlns:a16="http://schemas.microsoft.com/office/drawing/2014/main" id="{06FAB1EF-7217-9A4B-BF43-A9E7033B2F19}"/>
              </a:ext>
            </a:extLst>
          </p:cNvPr>
          <p:cNvSpPr>
            <a:spLocks noGrp="1"/>
          </p:cNvSpPr>
          <p:nvPr>
            <p:ph sz="quarter" idx="4"/>
          </p:nvPr>
        </p:nvSpPr>
        <p:spPr/>
        <p:txBody>
          <a:bodyPr/>
          <a:lstStyle/>
          <a:p>
            <a:r>
              <a:rPr lang="en-US" dirty="0"/>
              <a:t>Create socket</a:t>
            </a:r>
          </a:p>
          <a:p>
            <a:r>
              <a:rPr lang="en-US" dirty="0"/>
              <a:t>Connect</a:t>
            </a:r>
          </a:p>
          <a:p>
            <a:r>
              <a:rPr lang="en-US" dirty="0"/>
              <a:t>Send/Receive</a:t>
            </a:r>
          </a:p>
          <a:p>
            <a:endParaRPr lang="en-US" dirty="0"/>
          </a:p>
        </p:txBody>
      </p:sp>
      <p:sp>
        <p:nvSpPr>
          <p:cNvPr id="7" name="Date Placeholder 6">
            <a:extLst>
              <a:ext uri="{FF2B5EF4-FFF2-40B4-BE49-F238E27FC236}">
                <a16:creationId xmlns:a16="http://schemas.microsoft.com/office/drawing/2014/main" id="{710F36AB-3985-C54F-AF4B-12A32F22B7E1}"/>
              </a:ext>
            </a:extLst>
          </p:cNvPr>
          <p:cNvSpPr>
            <a:spLocks noGrp="1"/>
          </p:cNvSpPr>
          <p:nvPr>
            <p:ph type="dt" sz="half" idx="10"/>
          </p:nvPr>
        </p:nvSpPr>
        <p:spPr/>
        <p:txBody>
          <a:bodyPr/>
          <a:lstStyle/>
          <a:p>
            <a:r>
              <a:rPr lang="en-US"/>
              <a:t>EE4204 (Part 1) Lab</a:t>
            </a:r>
          </a:p>
        </p:txBody>
      </p:sp>
      <p:sp>
        <p:nvSpPr>
          <p:cNvPr id="8" name="Footer Placeholder 7">
            <a:extLst>
              <a:ext uri="{FF2B5EF4-FFF2-40B4-BE49-F238E27FC236}">
                <a16:creationId xmlns:a16="http://schemas.microsoft.com/office/drawing/2014/main" id="{2EF9CB32-F6B0-C54F-A63B-BEEDACFD71EA}"/>
              </a:ext>
            </a:extLst>
          </p:cNvPr>
          <p:cNvSpPr>
            <a:spLocks noGrp="1"/>
          </p:cNvSpPr>
          <p:nvPr>
            <p:ph type="ftr" sz="quarter" idx="11"/>
          </p:nvPr>
        </p:nvSpPr>
        <p:spPr/>
        <p:txBody>
          <a:bodyPr/>
          <a:lstStyle/>
          <a:p>
            <a:r>
              <a:rPr lang="en-US"/>
              <a:t>G. Mohan/NUS</a:t>
            </a:r>
          </a:p>
        </p:txBody>
      </p:sp>
      <p:sp>
        <p:nvSpPr>
          <p:cNvPr id="9" name="Slide Number Placeholder 8">
            <a:extLst>
              <a:ext uri="{FF2B5EF4-FFF2-40B4-BE49-F238E27FC236}">
                <a16:creationId xmlns:a16="http://schemas.microsoft.com/office/drawing/2014/main" id="{56DE5792-47B3-4F4C-ACC2-3A3DAE60614C}"/>
              </a:ext>
            </a:extLst>
          </p:cNvPr>
          <p:cNvSpPr>
            <a:spLocks noGrp="1"/>
          </p:cNvSpPr>
          <p:nvPr>
            <p:ph type="sldNum" sz="quarter" idx="12"/>
          </p:nvPr>
        </p:nvSpPr>
        <p:spPr/>
        <p:txBody>
          <a:bodyPr/>
          <a:lstStyle/>
          <a:p>
            <a:fld id="{9DC9C1B8-E0BD-4B9F-A6A4-44AD34B1169C}" type="slidenum">
              <a:rPr lang="en-US" smtClean="0"/>
              <a:t>20</a:t>
            </a:fld>
            <a:endParaRPr lang="en-US"/>
          </a:p>
        </p:txBody>
      </p:sp>
    </p:spTree>
    <p:extLst>
      <p:ext uri="{BB962C8B-B14F-4D97-AF65-F5344CB8AC3E}">
        <p14:creationId xmlns:p14="http://schemas.microsoft.com/office/powerpoint/2010/main" val="802402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AC1D-6DF2-8641-9944-F2D5681D7382}"/>
              </a:ext>
            </a:extLst>
          </p:cNvPr>
          <p:cNvSpPr>
            <a:spLocks noGrp="1"/>
          </p:cNvSpPr>
          <p:nvPr>
            <p:ph type="title"/>
          </p:nvPr>
        </p:nvSpPr>
        <p:spPr/>
        <p:txBody>
          <a:bodyPr/>
          <a:lstStyle/>
          <a:p>
            <a:r>
              <a:rPr lang="en-US" dirty="0"/>
              <a:t>TCP</a:t>
            </a:r>
          </a:p>
        </p:txBody>
      </p:sp>
      <p:sp>
        <p:nvSpPr>
          <p:cNvPr id="3" name="Date Placeholder 2">
            <a:extLst>
              <a:ext uri="{FF2B5EF4-FFF2-40B4-BE49-F238E27FC236}">
                <a16:creationId xmlns:a16="http://schemas.microsoft.com/office/drawing/2014/main" id="{28412FD1-9147-674E-865F-FD84B3E257AC}"/>
              </a:ext>
            </a:extLst>
          </p:cNvPr>
          <p:cNvSpPr>
            <a:spLocks noGrp="1"/>
          </p:cNvSpPr>
          <p:nvPr>
            <p:ph type="dt" sz="half" idx="10"/>
          </p:nvPr>
        </p:nvSpPr>
        <p:spPr/>
        <p:txBody>
          <a:bodyPr/>
          <a:lstStyle/>
          <a:p>
            <a:r>
              <a:rPr lang="en-US"/>
              <a:t>EE4204 (Part 1) Lab</a:t>
            </a:r>
          </a:p>
        </p:txBody>
      </p:sp>
      <p:sp>
        <p:nvSpPr>
          <p:cNvPr id="4" name="Footer Placeholder 3">
            <a:extLst>
              <a:ext uri="{FF2B5EF4-FFF2-40B4-BE49-F238E27FC236}">
                <a16:creationId xmlns:a16="http://schemas.microsoft.com/office/drawing/2014/main" id="{C2713F52-62D4-5A4D-A710-6E8574B34DD6}"/>
              </a:ext>
            </a:extLst>
          </p:cNvPr>
          <p:cNvSpPr>
            <a:spLocks noGrp="1"/>
          </p:cNvSpPr>
          <p:nvPr>
            <p:ph type="ftr" sz="quarter" idx="11"/>
          </p:nvPr>
        </p:nvSpPr>
        <p:spPr/>
        <p:txBody>
          <a:bodyPr/>
          <a:lstStyle/>
          <a:p>
            <a:r>
              <a:rPr lang="en-US"/>
              <a:t>G. Mohan/NUS</a:t>
            </a:r>
          </a:p>
        </p:txBody>
      </p:sp>
      <p:sp>
        <p:nvSpPr>
          <p:cNvPr id="5" name="Slide Number Placeholder 4">
            <a:extLst>
              <a:ext uri="{FF2B5EF4-FFF2-40B4-BE49-F238E27FC236}">
                <a16:creationId xmlns:a16="http://schemas.microsoft.com/office/drawing/2014/main" id="{4105F47F-E555-0E49-9D72-CA80C1E7F02D}"/>
              </a:ext>
            </a:extLst>
          </p:cNvPr>
          <p:cNvSpPr>
            <a:spLocks noGrp="1"/>
          </p:cNvSpPr>
          <p:nvPr>
            <p:ph type="sldNum" sz="quarter" idx="12"/>
          </p:nvPr>
        </p:nvSpPr>
        <p:spPr/>
        <p:txBody>
          <a:bodyPr/>
          <a:lstStyle/>
          <a:p>
            <a:fld id="{9DC9C1B8-E0BD-4B9F-A6A4-44AD34B1169C}" type="slidenum">
              <a:rPr lang="en-US" smtClean="0"/>
              <a:t>21</a:t>
            </a:fld>
            <a:endParaRPr lang="en-US"/>
          </a:p>
        </p:txBody>
      </p:sp>
      <p:graphicFrame>
        <p:nvGraphicFramePr>
          <p:cNvPr id="7" name="Diagram 6">
            <a:extLst>
              <a:ext uri="{FF2B5EF4-FFF2-40B4-BE49-F238E27FC236}">
                <a16:creationId xmlns:a16="http://schemas.microsoft.com/office/drawing/2014/main" id="{C1C7672C-B066-A741-BFDA-C900923E2A12}"/>
              </a:ext>
            </a:extLst>
          </p:cNvPr>
          <p:cNvGraphicFramePr/>
          <p:nvPr>
            <p:extLst>
              <p:ext uri="{D42A27DB-BD31-4B8C-83A1-F6EECF244321}">
                <p14:modId xmlns:p14="http://schemas.microsoft.com/office/powerpoint/2010/main" val="1666414540"/>
              </p:ext>
            </p:extLst>
          </p:nvPr>
        </p:nvGraphicFramePr>
        <p:xfrm>
          <a:off x="1795069" y="1703614"/>
          <a:ext cx="6010031" cy="4465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DDABC067-497E-C242-9C64-20D219AA9B26}"/>
              </a:ext>
            </a:extLst>
          </p:cNvPr>
          <p:cNvGraphicFramePr/>
          <p:nvPr>
            <p:extLst>
              <p:ext uri="{D42A27DB-BD31-4B8C-83A1-F6EECF244321}">
                <p14:modId xmlns:p14="http://schemas.microsoft.com/office/powerpoint/2010/main" val="626574971"/>
              </p:ext>
            </p:extLst>
          </p:nvPr>
        </p:nvGraphicFramePr>
        <p:xfrm>
          <a:off x="6922806" y="3259015"/>
          <a:ext cx="2244641" cy="29098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Rectangle 8">
            <a:extLst>
              <a:ext uri="{FF2B5EF4-FFF2-40B4-BE49-F238E27FC236}">
                <a16:creationId xmlns:a16="http://schemas.microsoft.com/office/drawing/2014/main" id="{2C00E5BA-1EF7-AA45-AD30-0776112EF55B}"/>
              </a:ext>
            </a:extLst>
          </p:cNvPr>
          <p:cNvSpPr/>
          <p:nvPr/>
        </p:nvSpPr>
        <p:spPr>
          <a:xfrm>
            <a:off x="3704492" y="4665785"/>
            <a:ext cx="5462955" cy="8440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CBDE0226-71CB-0F42-AA13-D3D428BFF2C2}"/>
              </a:ext>
            </a:extLst>
          </p:cNvPr>
          <p:cNvCxnSpPr/>
          <p:nvPr/>
        </p:nvCxnSpPr>
        <p:spPr>
          <a:xfrm rot="10800000">
            <a:off x="5627078" y="3915508"/>
            <a:ext cx="1617785" cy="37513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438B600-7DF7-AA47-BCEB-614933C6452D}"/>
              </a:ext>
            </a:extLst>
          </p:cNvPr>
          <p:cNvCxnSpPr/>
          <p:nvPr/>
        </p:nvCxnSpPr>
        <p:spPr>
          <a:xfrm>
            <a:off x="5650523" y="5111262"/>
            <a:ext cx="152400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540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B001-1B5A-8E4F-8257-A05DD91565D5}"/>
              </a:ext>
            </a:extLst>
          </p:cNvPr>
          <p:cNvSpPr>
            <a:spLocks noGrp="1"/>
          </p:cNvSpPr>
          <p:nvPr>
            <p:ph type="title"/>
          </p:nvPr>
        </p:nvSpPr>
        <p:spPr/>
        <p:txBody>
          <a:bodyPr/>
          <a:lstStyle/>
          <a:p>
            <a:r>
              <a:rPr lang="en-US" dirty="0"/>
              <a:t>TCP</a:t>
            </a:r>
          </a:p>
        </p:txBody>
      </p:sp>
      <p:sp>
        <p:nvSpPr>
          <p:cNvPr id="3" name="Text Placeholder 2">
            <a:extLst>
              <a:ext uri="{FF2B5EF4-FFF2-40B4-BE49-F238E27FC236}">
                <a16:creationId xmlns:a16="http://schemas.microsoft.com/office/drawing/2014/main" id="{0A45A38E-740E-8D46-B0E7-348FC662E46F}"/>
              </a:ext>
            </a:extLst>
          </p:cNvPr>
          <p:cNvSpPr>
            <a:spLocks noGrp="1"/>
          </p:cNvSpPr>
          <p:nvPr>
            <p:ph type="body" idx="1"/>
          </p:nvPr>
        </p:nvSpPr>
        <p:spPr/>
        <p:txBody>
          <a:bodyPr/>
          <a:lstStyle/>
          <a:p>
            <a:r>
              <a:rPr lang="en-US" dirty="0"/>
              <a:t>server</a:t>
            </a:r>
          </a:p>
        </p:txBody>
      </p:sp>
      <p:sp>
        <p:nvSpPr>
          <p:cNvPr id="4" name="Content Placeholder 3">
            <a:extLst>
              <a:ext uri="{FF2B5EF4-FFF2-40B4-BE49-F238E27FC236}">
                <a16:creationId xmlns:a16="http://schemas.microsoft.com/office/drawing/2014/main" id="{EDAF9D6D-C582-4242-9FB4-52D243AF528A}"/>
              </a:ext>
            </a:extLst>
          </p:cNvPr>
          <p:cNvSpPr>
            <a:spLocks noGrp="1"/>
          </p:cNvSpPr>
          <p:nvPr>
            <p:ph sz="half" idx="2"/>
          </p:nvPr>
        </p:nvSpPr>
        <p:spPr/>
        <p:txBody>
          <a:bodyPr/>
          <a:lstStyle/>
          <a:p>
            <a:r>
              <a:rPr lang="en-US" dirty="0"/>
              <a:t>Create socket</a:t>
            </a:r>
          </a:p>
          <a:p>
            <a:r>
              <a:rPr lang="en-US" dirty="0"/>
              <a:t>Bind</a:t>
            </a:r>
          </a:p>
          <a:p>
            <a:r>
              <a:rPr lang="en-US" dirty="0"/>
              <a:t>Listen</a:t>
            </a:r>
          </a:p>
          <a:p>
            <a:r>
              <a:rPr lang="en-US" dirty="0"/>
              <a:t>Accept</a:t>
            </a:r>
          </a:p>
          <a:p>
            <a:r>
              <a:rPr lang="en-US" dirty="0"/>
              <a:t>Receive</a:t>
            </a:r>
          </a:p>
          <a:p>
            <a:endParaRPr lang="en-US" dirty="0"/>
          </a:p>
        </p:txBody>
      </p:sp>
      <p:sp>
        <p:nvSpPr>
          <p:cNvPr id="5" name="Text Placeholder 4">
            <a:extLst>
              <a:ext uri="{FF2B5EF4-FFF2-40B4-BE49-F238E27FC236}">
                <a16:creationId xmlns:a16="http://schemas.microsoft.com/office/drawing/2014/main" id="{836856B0-8AF8-6E43-8CE0-5EB02151DEE4}"/>
              </a:ext>
            </a:extLst>
          </p:cNvPr>
          <p:cNvSpPr>
            <a:spLocks noGrp="1"/>
          </p:cNvSpPr>
          <p:nvPr>
            <p:ph type="body" sz="quarter" idx="3"/>
          </p:nvPr>
        </p:nvSpPr>
        <p:spPr/>
        <p:txBody>
          <a:bodyPr/>
          <a:lstStyle/>
          <a:p>
            <a:r>
              <a:rPr lang="en-US" dirty="0"/>
              <a:t>client</a:t>
            </a:r>
          </a:p>
        </p:txBody>
      </p:sp>
      <p:sp>
        <p:nvSpPr>
          <p:cNvPr id="6" name="Content Placeholder 5">
            <a:extLst>
              <a:ext uri="{FF2B5EF4-FFF2-40B4-BE49-F238E27FC236}">
                <a16:creationId xmlns:a16="http://schemas.microsoft.com/office/drawing/2014/main" id="{06FAB1EF-7217-9A4B-BF43-A9E7033B2F19}"/>
              </a:ext>
            </a:extLst>
          </p:cNvPr>
          <p:cNvSpPr>
            <a:spLocks noGrp="1"/>
          </p:cNvSpPr>
          <p:nvPr>
            <p:ph sz="quarter" idx="4"/>
          </p:nvPr>
        </p:nvSpPr>
        <p:spPr/>
        <p:txBody>
          <a:bodyPr/>
          <a:lstStyle/>
          <a:p>
            <a:r>
              <a:rPr lang="en-US" dirty="0">
                <a:solidFill>
                  <a:srgbClr val="FF0000"/>
                </a:solidFill>
              </a:rPr>
              <a:t>Create socket</a:t>
            </a:r>
          </a:p>
          <a:p>
            <a:r>
              <a:rPr lang="en-US" dirty="0">
                <a:solidFill>
                  <a:srgbClr val="FF0000"/>
                </a:solidFill>
              </a:rPr>
              <a:t>Connect</a:t>
            </a:r>
          </a:p>
          <a:p>
            <a:r>
              <a:rPr lang="en-US" dirty="0">
                <a:solidFill>
                  <a:srgbClr val="FF0000"/>
                </a:solidFill>
              </a:rPr>
              <a:t>Send</a:t>
            </a:r>
          </a:p>
          <a:p>
            <a:endParaRPr lang="en-US" dirty="0"/>
          </a:p>
        </p:txBody>
      </p:sp>
      <p:sp>
        <p:nvSpPr>
          <p:cNvPr id="7" name="Date Placeholder 6">
            <a:extLst>
              <a:ext uri="{FF2B5EF4-FFF2-40B4-BE49-F238E27FC236}">
                <a16:creationId xmlns:a16="http://schemas.microsoft.com/office/drawing/2014/main" id="{710F36AB-3985-C54F-AF4B-12A32F22B7E1}"/>
              </a:ext>
            </a:extLst>
          </p:cNvPr>
          <p:cNvSpPr>
            <a:spLocks noGrp="1"/>
          </p:cNvSpPr>
          <p:nvPr>
            <p:ph type="dt" sz="half" idx="10"/>
          </p:nvPr>
        </p:nvSpPr>
        <p:spPr/>
        <p:txBody>
          <a:bodyPr/>
          <a:lstStyle/>
          <a:p>
            <a:r>
              <a:rPr lang="en-US"/>
              <a:t>EE4204 (Part 1) Lab</a:t>
            </a:r>
          </a:p>
        </p:txBody>
      </p:sp>
      <p:sp>
        <p:nvSpPr>
          <p:cNvPr id="8" name="Footer Placeholder 7">
            <a:extLst>
              <a:ext uri="{FF2B5EF4-FFF2-40B4-BE49-F238E27FC236}">
                <a16:creationId xmlns:a16="http://schemas.microsoft.com/office/drawing/2014/main" id="{2EF9CB32-F6B0-C54F-A63B-BEEDACFD71EA}"/>
              </a:ext>
            </a:extLst>
          </p:cNvPr>
          <p:cNvSpPr>
            <a:spLocks noGrp="1"/>
          </p:cNvSpPr>
          <p:nvPr>
            <p:ph type="ftr" sz="quarter" idx="11"/>
          </p:nvPr>
        </p:nvSpPr>
        <p:spPr/>
        <p:txBody>
          <a:bodyPr/>
          <a:lstStyle/>
          <a:p>
            <a:r>
              <a:rPr lang="en-US"/>
              <a:t>G. Mohan/NUS</a:t>
            </a:r>
          </a:p>
        </p:txBody>
      </p:sp>
      <p:sp>
        <p:nvSpPr>
          <p:cNvPr id="9" name="Slide Number Placeholder 8">
            <a:extLst>
              <a:ext uri="{FF2B5EF4-FFF2-40B4-BE49-F238E27FC236}">
                <a16:creationId xmlns:a16="http://schemas.microsoft.com/office/drawing/2014/main" id="{56DE5792-47B3-4F4C-ACC2-3A3DAE60614C}"/>
              </a:ext>
            </a:extLst>
          </p:cNvPr>
          <p:cNvSpPr>
            <a:spLocks noGrp="1"/>
          </p:cNvSpPr>
          <p:nvPr>
            <p:ph type="sldNum" sz="quarter" idx="12"/>
          </p:nvPr>
        </p:nvSpPr>
        <p:spPr/>
        <p:txBody>
          <a:bodyPr/>
          <a:lstStyle/>
          <a:p>
            <a:fld id="{9DC9C1B8-E0BD-4B9F-A6A4-44AD34B1169C}" type="slidenum">
              <a:rPr lang="en-US" smtClean="0"/>
              <a:t>22</a:t>
            </a:fld>
            <a:endParaRPr lang="en-US"/>
          </a:p>
        </p:txBody>
      </p:sp>
    </p:spTree>
    <p:extLst>
      <p:ext uri="{BB962C8B-B14F-4D97-AF65-F5344CB8AC3E}">
        <p14:creationId xmlns:p14="http://schemas.microsoft.com/office/powerpoint/2010/main" val="3058487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FAA96E-CAB9-E04D-B0EA-3C4332764B99}"/>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F7611F88-E869-7F42-8693-864555857AF8}"/>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E1D4ABB4-909B-AD46-B143-5EF03D8C21F6}"/>
              </a:ext>
            </a:extLst>
          </p:cNvPr>
          <p:cNvSpPr>
            <a:spLocks noGrp="1"/>
          </p:cNvSpPr>
          <p:nvPr>
            <p:ph type="sldNum" sz="quarter" idx="12"/>
          </p:nvPr>
        </p:nvSpPr>
        <p:spPr/>
        <p:txBody>
          <a:bodyPr/>
          <a:lstStyle/>
          <a:p>
            <a:fld id="{9DC9C1B8-E0BD-4B9F-A6A4-44AD34B1169C}" type="slidenum">
              <a:rPr lang="en-US" smtClean="0"/>
              <a:t>23</a:t>
            </a:fld>
            <a:endParaRPr lang="en-US"/>
          </a:p>
        </p:txBody>
      </p:sp>
      <p:pic>
        <p:nvPicPr>
          <p:cNvPr id="5" name="Picture 4">
            <a:extLst>
              <a:ext uri="{FF2B5EF4-FFF2-40B4-BE49-F238E27FC236}">
                <a16:creationId xmlns:a16="http://schemas.microsoft.com/office/drawing/2014/main" id="{7AE4D24C-C02C-7B4C-A9B5-6DC80AB04074}"/>
              </a:ext>
            </a:extLst>
          </p:cNvPr>
          <p:cNvPicPr>
            <a:picLocks noChangeAspect="1"/>
          </p:cNvPicPr>
          <p:nvPr/>
        </p:nvPicPr>
        <p:blipFill>
          <a:blip r:embed="rId2"/>
          <a:stretch>
            <a:fillRect/>
          </a:stretch>
        </p:blipFill>
        <p:spPr>
          <a:xfrm>
            <a:off x="1262569" y="0"/>
            <a:ext cx="9666862" cy="6858000"/>
          </a:xfrm>
          <a:prstGeom prst="rect">
            <a:avLst/>
          </a:prstGeom>
        </p:spPr>
      </p:pic>
      <p:sp>
        <p:nvSpPr>
          <p:cNvPr id="6" name="Rectangle 5">
            <a:extLst>
              <a:ext uri="{FF2B5EF4-FFF2-40B4-BE49-F238E27FC236}">
                <a16:creationId xmlns:a16="http://schemas.microsoft.com/office/drawing/2014/main" id="{0B1FAFEE-62B0-164B-B533-46A45DEE4F19}"/>
              </a:ext>
            </a:extLst>
          </p:cNvPr>
          <p:cNvSpPr/>
          <p:nvPr/>
        </p:nvSpPr>
        <p:spPr>
          <a:xfrm>
            <a:off x="1722120" y="5867400"/>
            <a:ext cx="3550920" cy="198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873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0709BC-E8FE-4B48-B1D1-53B0A2762D09}"/>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AEB481EA-9CC9-924A-8658-49D60BA9BB98}"/>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B4A58766-6A84-7149-9F82-1302231FC169}"/>
              </a:ext>
            </a:extLst>
          </p:cNvPr>
          <p:cNvSpPr>
            <a:spLocks noGrp="1"/>
          </p:cNvSpPr>
          <p:nvPr>
            <p:ph type="sldNum" sz="quarter" idx="12"/>
          </p:nvPr>
        </p:nvSpPr>
        <p:spPr/>
        <p:txBody>
          <a:bodyPr/>
          <a:lstStyle/>
          <a:p>
            <a:fld id="{9DC9C1B8-E0BD-4B9F-A6A4-44AD34B1169C}" type="slidenum">
              <a:rPr lang="en-US" smtClean="0"/>
              <a:t>24</a:t>
            </a:fld>
            <a:endParaRPr lang="en-US"/>
          </a:p>
        </p:txBody>
      </p:sp>
      <p:pic>
        <p:nvPicPr>
          <p:cNvPr id="5" name="Picture 4">
            <a:extLst>
              <a:ext uri="{FF2B5EF4-FFF2-40B4-BE49-F238E27FC236}">
                <a16:creationId xmlns:a16="http://schemas.microsoft.com/office/drawing/2014/main" id="{B4781644-DF6B-8543-9857-A4B4E9387FA9}"/>
              </a:ext>
            </a:extLst>
          </p:cNvPr>
          <p:cNvPicPr>
            <a:picLocks noChangeAspect="1"/>
          </p:cNvPicPr>
          <p:nvPr/>
        </p:nvPicPr>
        <p:blipFill>
          <a:blip r:embed="rId2"/>
          <a:stretch>
            <a:fillRect/>
          </a:stretch>
        </p:blipFill>
        <p:spPr>
          <a:xfrm>
            <a:off x="152400" y="1060450"/>
            <a:ext cx="11887200" cy="4737100"/>
          </a:xfrm>
          <a:prstGeom prst="rect">
            <a:avLst/>
          </a:prstGeom>
        </p:spPr>
      </p:pic>
      <p:sp>
        <p:nvSpPr>
          <p:cNvPr id="6" name="Rectangle 5">
            <a:extLst>
              <a:ext uri="{FF2B5EF4-FFF2-40B4-BE49-F238E27FC236}">
                <a16:creationId xmlns:a16="http://schemas.microsoft.com/office/drawing/2014/main" id="{94C432A0-DB7E-834B-97C5-4DA98E3D6CF2}"/>
              </a:ext>
            </a:extLst>
          </p:cNvPr>
          <p:cNvSpPr/>
          <p:nvPr/>
        </p:nvSpPr>
        <p:spPr>
          <a:xfrm>
            <a:off x="1264920" y="1722120"/>
            <a:ext cx="6385560" cy="213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AE1E6CE-A08C-114B-A6B3-8A5DA023B5FB}"/>
              </a:ext>
            </a:extLst>
          </p:cNvPr>
          <p:cNvSpPr/>
          <p:nvPr/>
        </p:nvSpPr>
        <p:spPr>
          <a:xfrm>
            <a:off x="685800" y="5181600"/>
            <a:ext cx="3550920" cy="198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1327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200"/>
            <a:ext cx="10515600" cy="1140891"/>
          </a:xfrm>
        </p:spPr>
        <p:txBody>
          <a:bodyPr/>
          <a:lstStyle/>
          <a:p>
            <a:r>
              <a:rPr lang="en-US" dirty="0"/>
              <a:t>Example 1 (TCP): Client</a:t>
            </a:r>
          </a:p>
        </p:txBody>
      </p:sp>
      <p:sp>
        <p:nvSpPr>
          <p:cNvPr id="5" name="Date Placeholder 4"/>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4" name="Slide Number Placeholder 3"/>
          <p:cNvSpPr>
            <a:spLocks noGrp="1"/>
          </p:cNvSpPr>
          <p:nvPr>
            <p:ph type="sldNum" sz="quarter" idx="12"/>
          </p:nvPr>
        </p:nvSpPr>
        <p:spPr/>
        <p:txBody>
          <a:bodyPr/>
          <a:lstStyle/>
          <a:p>
            <a:fld id="{9DC9C1B8-E0BD-4B9F-A6A4-44AD34B1169C}" type="slidenum">
              <a:rPr lang="en-US" smtClean="0"/>
              <a:t>25</a:t>
            </a:fld>
            <a:endParaRPr lang="en-US"/>
          </a:p>
        </p:txBody>
      </p:sp>
      <p:sp>
        <p:nvSpPr>
          <p:cNvPr id="6" name="TextBox 5"/>
          <p:cNvSpPr txBox="1"/>
          <p:nvPr/>
        </p:nvSpPr>
        <p:spPr>
          <a:xfrm>
            <a:off x="7016811" y="1418678"/>
            <a:ext cx="5691872" cy="461665"/>
          </a:xfrm>
          <a:prstGeom prst="rect">
            <a:avLst/>
          </a:prstGeom>
          <a:noFill/>
        </p:spPr>
        <p:txBody>
          <a:bodyPr wrap="square" rtlCol="0">
            <a:spAutoFit/>
          </a:bodyPr>
          <a:lstStyle/>
          <a:p>
            <a:r>
              <a:rPr lang="en-US" sz="2400" dirty="0"/>
              <a:t>Server address (from command line)</a:t>
            </a:r>
          </a:p>
        </p:txBody>
      </p:sp>
      <p:sp>
        <p:nvSpPr>
          <p:cNvPr id="14" name="TextBox 13"/>
          <p:cNvSpPr txBox="1"/>
          <p:nvPr/>
        </p:nvSpPr>
        <p:spPr>
          <a:xfrm>
            <a:off x="3346140" y="5845674"/>
            <a:ext cx="5295837" cy="461665"/>
          </a:xfrm>
          <a:prstGeom prst="rect">
            <a:avLst/>
          </a:prstGeom>
          <a:noFill/>
        </p:spPr>
        <p:txBody>
          <a:bodyPr wrap="square" rtlCol="0">
            <a:spAutoFit/>
          </a:bodyPr>
          <a:lstStyle/>
          <a:p>
            <a:r>
              <a:rPr lang="en-US" sz="2400" u="sng" dirty="0">
                <a:solidFill>
                  <a:srgbClr val="FF0000"/>
                </a:solidFill>
              </a:rPr>
              <a:t>Creating a socket and connecting </a:t>
            </a:r>
            <a:r>
              <a:rPr lang="en-US" sz="2400" dirty="0"/>
              <a:t>to it</a:t>
            </a:r>
          </a:p>
        </p:txBody>
      </p:sp>
      <p:pic>
        <p:nvPicPr>
          <p:cNvPr id="15" name="Picture 14"/>
          <p:cNvPicPr>
            <a:picLocks noChangeAspect="1"/>
          </p:cNvPicPr>
          <p:nvPr/>
        </p:nvPicPr>
        <p:blipFill>
          <a:blip r:embed="rId3"/>
          <a:stretch>
            <a:fillRect/>
          </a:stretch>
        </p:blipFill>
        <p:spPr>
          <a:xfrm>
            <a:off x="838199" y="1841837"/>
            <a:ext cx="5267325" cy="323850"/>
          </a:xfrm>
          <a:prstGeom prst="rect">
            <a:avLst/>
          </a:prstGeom>
        </p:spPr>
      </p:pic>
      <p:cxnSp>
        <p:nvCxnSpPr>
          <p:cNvPr id="8" name="Straight Arrow Connector 7"/>
          <p:cNvCxnSpPr/>
          <p:nvPr/>
        </p:nvCxnSpPr>
        <p:spPr>
          <a:xfrm flipV="1">
            <a:off x="5994058" y="1721224"/>
            <a:ext cx="1114954" cy="3254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stretch>
            <a:fillRect/>
          </a:stretch>
        </p:blipFill>
        <p:spPr>
          <a:xfrm>
            <a:off x="224713" y="2274466"/>
            <a:ext cx="11354577" cy="3435845"/>
          </a:xfrm>
          <a:prstGeom prst="rect">
            <a:avLst/>
          </a:prstGeom>
        </p:spPr>
      </p:pic>
    </p:spTree>
    <p:extLst>
      <p:ext uri="{BB962C8B-B14F-4D97-AF65-F5344CB8AC3E}">
        <p14:creationId xmlns:p14="http://schemas.microsoft.com/office/powerpoint/2010/main" val="307632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(TCP): Client</a:t>
            </a:r>
          </a:p>
        </p:txBody>
      </p:sp>
      <p:sp>
        <p:nvSpPr>
          <p:cNvPr id="7" name="Date Placeholder 6"/>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4" name="Slide Number Placeholder 3"/>
          <p:cNvSpPr>
            <a:spLocks noGrp="1"/>
          </p:cNvSpPr>
          <p:nvPr>
            <p:ph type="sldNum" sz="quarter" idx="12"/>
          </p:nvPr>
        </p:nvSpPr>
        <p:spPr/>
        <p:txBody>
          <a:bodyPr/>
          <a:lstStyle/>
          <a:p>
            <a:fld id="{9DC9C1B8-E0BD-4B9F-A6A4-44AD34B1169C}" type="slidenum">
              <a:rPr lang="en-US" smtClean="0"/>
              <a:t>26</a:t>
            </a:fld>
            <a:endParaRPr lang="en-US"/>
          </a:p>
        </p:txBody>
      </p:sp>
      <p:sp>
        <p:nvSpPr>
          <p:cNvPr id="5" name="TextBox 4"/>
          <p:cNvSpPr txBox="1"/>
          <p:nvPr/>
        </p:nvSpPr>
        <p:spPr>
          <a:xfrm>
            <a:off x="2773022" y="5857778"/>
            <a:ext cx="6182719" cy="461665"/>
          </a:xfrm>
          <a:prstGeom prst="rect">
            <a:avLst/>
          </a:prstGeom>
          <a:noFill/>
        </p:spPr>
        <p:txBody>
          <a:bodyPr wrap="square" rtlCol="0">
            <a:spAutoFit/>
          </a:bodyPr>
          <a:lstStyle/>
          <a:p>
            <a:r>
              <a:rPr lang="en-US" sz="2400" dirty="0"/>
              <a:t>Client application to </a:t>
            </a:r>
            <a:r>
              <a:rPr lang="en-US" sz="2400" u="sng" dirty="0">
                <a:solidFill>
                  <a:srgbClr val="FF0000"/>
                </a:solidFill>
              </a:rPr>
              <a:t>send</a:t>
            </a:r>
            <a:r>
              <a:rPr lang="en-US" sz="2400" dirty="0"/>
              <a:t> a string to the server</a:t>
            </a:r>
          </a:p>
        </p:txBody>
      </p:sp>
      <p:pic>
        <p:nvPicPr>
          <p:cNvPr id="6" name="Picture 5"/>
          <p:cNvPicPr>
            <a:picLocks noChangeAspect="1"/>
          </p:cNvPicPr>
          <p:nvPr/>
        </p:nvPicPr>
        <p:blipFill>
          <a:blip r:embed="rId2"/>
          <a:stretch>
            <a:fillRect/>
          </a:stretch>
        </p:blipFill>
        <p:spPr>
          <a:xfrm>
            <a:off x="390526" y="1831132"/>
            <a:ext cx="11106151" cy="3886200"/>
          </a:xfrm>
          <a:prstGeom prst="rect">
            <a:avLst/>
          </a:prstGeom>
        </p:spPr>
      </p:pic>
    </p:spTree>
    <p:extLst>
      <p:ext uri="{BB962C8B-B14F-4D97-AF65-F5344CB8AC3E}">
        <p14:creationId xmlns:p14="http://schemas.microsoft.com/office/powerpoint/2010/main" val="273065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B001-1B5A-8E4F-8257-A05DD91565D5}"/>
              </a:ext>
            </a:extLst>
          </p:cNvPr>
          <p:cNvSpPr>
            <a:spLocks noGrp="1"/>
          </p:cNvSpPr>
          <p:nvPr>
            <p:ph type="title"/>
          </p:nvPr>
        </p:nvSpPr>
        <p:spPr/>
        <p:txBody>
          <a:bodyPr/>
          <a:lstStyle/>
          <a:p>
            <a:r>
              <a:rPr lang="en-US" dirty="0"/>
              <a:t>TCP</a:t>
            </a:r>
          </a:p>
        </p:txBody>
      </p:sp>
      <p:sp>
        <p:nvSpPr>
          <p:cNvPr id="3" name="Text Placeholder 2">
            <a:extLst>
              <a:ext uri="{FF2B5EF4-FFF2-40B4-BE49-F238E27FC236}">
                <a16:creationId xmlns:a16="http://schemas.microsoft.com/office/drawing/2014/main" id="{0A45A38E-740E-8D46-B0E7-348FC662E46F}"/>
              </a:ext>
            </a:extLst>
          </p:cNvPr>
          <p:cNvSpPr>
            <a:spLocks noGrp="1"/>
          </p:cNvSpPr>
          <p:nvPr>
            <p:ph type="body" idx="1"/>
          </p:nvPr>
        </p:nvSpPr>
        <p:spPr/>
        <p:txBody>
          <a:bodyPr/>
          <a:lstStyle/>
          <a:p>
            <a:r>
              <a:rPr lang="en-US" dirty="0"/>
              <a:t>server</a:t>
            </a:r>
          </a:p>
        </p:txBody>
      </p:sp>
      <p:sp>
        <p:nvSpPr>
          <p:cNvPr id="4" name="Content Placeholder 3">
            <a:extLst>
              <a:ext uri="{FF2B5EF4-FFF2-40B4-BE49-F238E27FC236}">
                <a16:creationId xmlns:a16="http://schemas.microsoft.com/office/drawing/2014/main" id="{EDAF9D6D-C582-4242-9FB4-52D243AF528A}"/>
              </a:ext>
            </a:extLst>
          </p:cNvPr>
          <p:cNvSpPr>
            <a:spLocks noGrp="1"/>
          </p:cNvSpPr>
          <p:nvPr>
            <p:ph sz="half" idx="2"/>
          </p:nvPr>
        </p:nvSpPr>
        <p:spPr/>
        <p:txBody>
          <a:bodyPr/>
          <a:lstStyle/>
          <a:p>
            <a:r>
              <a:rPr lang="en-US" dirty="0">
                <a:solidFill>
                  <a:srgbClr val="FF0000"/>
                </a:solidFill>
              </a:rPr>
              <a:t>Create socket</a:t>
            </a:r>
          </a:p>
          <a:p>
            <a:r>
              <a:rPr lang="en-US" dirty="0">
                <a:solidFill>
                  <a:srgbClr val="FF0000"/>
                </a:solidFill>
              </a:rPr>
              <a:t>Bind</a:t>
            </a:r>
          </a:p>
          <a:p>
            <a:r>
              <a:rPr lang="en-US" dirty="0">
                <a:solidFill>
                  <a:srgbClr val="FF0000"/>
                </a:solidFill>
              </a:rPr>
              <a:t>Listen</a:t>
            </a:r>
          </a:p>
          <a:p>
            <a:r>
              <a:rPr lang="en-US" dirty="0">
                <a:solidFill>
                  <a:srgbClr val="FF0000"/>
                </a:solidFill>
              </a:rPr>
              <a:t>Accept</a:t>
            </a:r>
          </a:p>
          <a:p>
            <a:r>
              <a:rPr lang="en-US" dirty="0">
                <a:solidFill>
                  <a:srgbClr val="FF0000"/>
                </a:solidFill>
              </a:rPr>
              <a:t>Receive</a:t>
            </a:r>
          </a:p>
          <a:p>
            <a:endParaRPr lang="en-US" dirty="0"/>
          </a:p>
        </p:txBody>
      </p:sp>
      <p:sp>
        <p:nvSpPr>
          <p:cNvPr id="5" name="Text Placeholder 4">
            <a:extLst>
              <a:ext uri="{FF2B5EF4-FFF2-40B4-BE49-F238E27FC236}">
                <a16:creationId xmlns:a16="http://schemas.microsoft.com/office/drawing/2014/main" id="{836856B0-8AF8-6E43-8CE0-5EB02151DEE4}"/>
              </a:ext>
            </a:extLst>
          </p:cNvPr>
          <p:cNvSpPr>
            <a:spLocks noGrp="1"/>
          </p:cNvSpPr>
          <p:nvPr>
            <p:ph type="body" sz="quarter" idx="3"/>
          </p:nvPr>
        </p:nvSpPr>
        <p:spPr/>
        <p:txBody>
          <a:bodyPr/>
          <a:lstStyle/>
          <a:p>
            <a:r>
              <a:rPr lang="en-US" dirty="0"/>
              <a:t>client</a:t>
            </a:r>
          </a:p>
        </p:txBody>
      </p:sp>
      <p:sp>
        <p:nvSpPr>
          <p:cNvPr id="6" name="Content Placeholder 5">
            <a:extLst>
              <a:ext uri="{FF2B5EF4-FFF2-40B4-BE49-F238E27FC236}">
                <a16:creationId xmlns:a16="http://schemas.microsoft.com/office/drawing/2014/main" id="{06FAB1EF-7217-9A4B-BF43-A9E7033B2F19}"/>
              </a:ext>
            </a:extLst>
          </p:cNvPr>
          <p:cNvSpPr>
            <a:spLocks noGrp="1"/>
          </p:cNvSpPr>
          <p:nvPr>
            <p:ph sz="quarter" idx="4"/>
          </p:nvPr>
        </p:nvSpPr>
        <p:spPr/>
        <p:txBody>
          <a:bodyPr/>
          <a:lstStyle/>
          <a:p>
            <a:r>
              <a:rPr lang="en-US" dirty="0"/>
              <a:t>Create socket</a:t>
            </a:r>
          </a:p>
          <a:p>
            <a:r>
              <a:rPr lang="en-US" dirty="0"/>
              <a:t>Connect</a:t>
            </a:r>
          </a:p>
          <a:p>
            <a:r>
              <a:rPr lang="en-US" dirty="0"/>
              <a:t>Send</a:t>
            </a:r>
          </a:p>
          <a:p>
            <a:endParaRPr lang="en-US" dirty="0"/>
          </a:p>
        </p:txBody>
      </p:sp>
      <p:sp>
        <p:nvSpPr>
          <p:cNvPr id="7" name="Date Placeholder 6">
            <a:extLst>
              <a:ext uri="{FF2B5EF4-FFF2-40B4-BE49-F238E27FC236}">
                <a16:creationId xmlns:a16="http://schemas.microsoft.com/office/drawing/2014/main" id="{710F36AB-3985-C54F-AF4B-12A32F22B7E1}"/>
              </a:ext>
            </a:extLst>
          </p:cNvPr>
          <p:cNvSpPr>
            <a:spLocks noGrp="1"/>
          </p:cNvSpPr>
          <p:nvPr>
            <p:ph type="dt" sz="half" idx="10"/>
          </p:nvPr>
        </p:nvSpPr>
        <p:spPr/>
        <p:txBody>
          <a:bodyPr/>
          <a:lstStyle/>
          <a:p>
            <a:r>
              <a:rPr lang="en-US"/>
              <a:t>EE4204 (Part 1) Lab</a:t>
            </a:r>
          </a:p>
        </p:txBody>
      </p:sp>
      <p:sp>
        <p:nvSpPr>
          <p:cNvPr id="8" name="Footer Placeholder 7">
            <a:extLst>
              <a:ext uri="{FF2B5EF4-FFF2-40B4-BE49-F238E27FC236}">
                <a16:creationId xmlns:a16="http://schemas.microsoft.com/office/drawing/2014/main" id="{2EF9CB32-F6B0-C54F-A63B-BEEDACFD71EA}"/>
              </a:ext>
            </a:extLst>
          </p:cNvPr>
          <p:cNvSpPr>
            <a:spLocks noGrp="1"/>
          </p:cNvSpPr>
          <p:nvPr>
            <p:ph type="ftr" sz="quarter" idx="11"/>
          </p:nvPr>
        </p:nvSpPr>
        <p:spPr/>
        <p:txBody>
          <a:bodyPr/>
          <a:lstStyle/>
          <a:p>
            <a:r>
              <a:rPr lang="en-US"/>
              <a:t>G. Mohan/NUS</a:t>
            </a:r>
          </a:p>
        </p:txBody>
      </p:sp>
      <p:sp>
        <p:nvSpPr>
          <p:cNvPr id="9" name="Slide Number Placeholder 8">
            <a:extLst>
              <a:ext uri="{FF2B5EF4-FFF2-40B4-BE49-F238E27FC236}">
                <a16:creationId xmlns:a16="http://schemas.microsoft.com/office/drawing/2014/main" id="{56DE5792-47B3-4F4C-ACC2-3A3DAE60614C}"/>
              </a:ext>
            </a:extLst>
          </p:cNvPr>
          <p:cNvSpPr>
            <a:spLocks noGrp="1"/>
          </p:cNvSpPr>
          <p:nvPr>
            <p:ph type="sldNum" sz="quarter" idx="12"/>
          </p:nvPr>
        </p:nvSpPr>
        <p:spPr/>
        <p:txBody>
          <a:bodyPr/>
          <a:lstStyle/>
          <a:p>
            <a:fld id="{9DC9C1B8-E0BD-4B9F-A6A4-44AD34B1169C}" type="slidenum">
              <a:rPr lang="en-US" smtClean="0"/>
              <a:t>27</a:t>
            </a:fld>
            <a:endParaRPr lang="en-US"/>
          </a:p>
        </p:txBody>
      </p:sp>
    </p:spTree>
    <p:extLst>
      <p:ext uri="{BB962C8B-B14F-4D97-AF65-F5344CB8AC3E}">
        <p14:creationId xmlns:p14="http://schemas.microsoft.com/office/powerpoint/2010/main" val="2158910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B28ADA-3EBD-9E40-AF97-0BA9D17E7048}"/>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F06540CB-417C-0147-B059-1B8FD7036D7D}"/>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0A131236-3FDB-3041-B175-F3A2609EB078}"/>
              </a:ext>
            </a:extLst>
          </p:cNvPr>
          <p:cNvSpPr>
            <a:spLocks noGrp="1"/>
          </p:cNvSpPr>
          <p:nvPr>
            <p:ph type="sldNum" sz="quarter" idx="12"/>
          </p:nvPr>
        </p:nvSpPr>
        <p:spPr/>
        <p:txBody>
          <a:bodyPr/>
          <a:lstStyle/>
          <a:p>
            <a:fld id="{9DC9C1B8-E0BD-4B9F-A6A4-44AD34B1169C}" type="slidenum">
              <a:rPr lang="en-US" smtClean="0"/>
              <a:t>28</a:t>
            </a:fld>
            <a:endParaRPr lang="en-US"/>
          </a:p>
        </p:txBody>
      </p:sp>
      <p:pic>
        <p:nvPicPr>
          <p:cNvPr id="5" name="Picture 4">
            <a:extLst>
              <a:ext uri="{FF2B5EF4-FFF2-40B4-BE49-F238E27FC236}">
                <a16:creationId xmlns:a16="http://schemas.microsoft.com/office/drawing/2014/main" id="{444F445F-D554-B241-9957-419BB19D3E2B}"/>
              </a:ext>
            </a:extLst>
          </p:cNvPr>
          <p:cNvPicPr>
            <a:picLocks noChangeAspect="1"/>
          </p:cNvPicPr>
          <p:nvPr/>
        </p:nvPicPr>
        <p:blipFill>
          <a:blip r:embed="rId3"/>
          <a:stretch>
            <a:fillRect/>
          </a:stretch>
        </p:blipFill>
        <p:spPr>
          <a:xfrm>
            <a:off x="1181100" y="44450"/>
            <a:ext cx="9829800" cy="6769100"/>
          </a:xfrm>
          <a:prstGeom prst="rect">
            <a:avLst/>
          </a:prstGeom>
        </p:spPr>
      </p:pic>
      <p:sp>
        <p:nvSpPr>
          <p:cNvPr id="6" name="Rectangle 5">
            <a:extLst>
              <a:ext uri="{FF2B5EF4-FFF2-40B4-BE49-F238E27FC236}">
                <a16:creationId xmlns:a16="http://schemas.microsoft.com/office/drawing/2014/main" id="{7FE688BC-C529-7C43-8D8D-C25C71F8BAEC}"/>
              </a:ext>
            </a:extLst>
          </p:cNvPr>
          <p:cNvSpPr/>
          <p:nvPr/>
        </p:nvSpPr>
        <p:spPr>
          <a:xfrm>
            <a:off x="2484120" y="2529840"/>
            <a:ext cx="2926080" cy="27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465FA6-A188-D748-A4F4-961B925E3990}"/>
              </a:ext>
            </a:extLst>
          </p:cNvPr>
          <p:cNvSpPr/>
          <p:nvPr/>
        </p:nvSpPr>
        <p:spPr>
          <a:xfrm>
            <a:off x="2209800" y="4366259"/>
            <a:ext cx="6156960" cy="251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4E008F-CD42-2D40-B0A2-6BBFFBD6A1EB}"/>
              </a:ext>
            </a:extLst>
          </p:cNvPr>
          <p:cNvSpPr/>
          <p:nvPr/>
        </p:nvSpPr>
        <p:spPr>
          <a:xfrm>
            <a:off x="2209800" y="5487034"/>
            <a:ext cx="2255520" cy="2889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616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F611A8-43FE-1E4B-BDF1-FB6C20D439AD}"/>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848DA9AE-22B3-A84A-80B9-AD1172E9EEF0}"/>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58E7392A-75DC-0D41-BC05-968F70F1E04A}"/>
              </a:ext>
            </a:extLst>
          </p:cNvPr>
          <p:cNvSpPr>
            <a:spLocks noGrp="1"/>
          </p:cNvSpPr>
          <p:nvPr>
            <p:ph type="sldNum" sz="quarter" idx="12"/>
          </p:nvPr>
        </p:nvSpPr>
        <p:spPr/>
        <p:txBody>
          <a:bodyPr/>
          <a:lstStyle/>
          <a:p>
            <a:fld id="{9DC9C1B8-E0BD-4B9F-A6A4-44AD34B1169C}" type="slidenum">
              <a:rPr lang="en-US" smtClean="0"/>
              <a:t>29</a:t>
            </a:fld>
            <a:endParaRPr lang="en-US"/>
          </a:p>
        </p:txBody>
      </p:sp>
      <p:pic>
        <p:nvPicPr>
          <p:cNvPr id="5" name="Picture 4">
            <a:extLst>
              <a:ext uri="{FF2B5EF4-FFF2-40B4-BE49-F238E27FC236}">
                <a16:creationId xmlns:a16="http://schemas.microsoft.com/office/drawing/2014/main" id="{356F8117-9408-3C4C-825A-5BF7FBFB902C}"/>
              </a:ext>
            </a:extLst>
          </p:cNvPr>
          <p:cNvPicPr>
            <a:picLocks noChangeAspect="1"/>
          </p:cNvPicPr>
          <p:nvPr/>
        </p:nvPicPr>
        <p:blipFill>
          <a:blip r:embed="rId3"/>
          <a:stretch>
            <a:fillRect/>
          </a:stretch>
        </p:blipFill>
        <p:spPr>
          <a:xfrm>
            <a:off x="1199721" y="153670"/>
            <a:ext cx="9664700" cy="6184900"/>
          </a:xfrm>
          <a:prstGeom prst="rect">
            <a:avLst/>
          </a:prstGeom>
        </p:spPr>
      </p:pic>
      <p:sp>
        <p:nvSpPr>
          <p:cNvPr id="6" name="Rectangle 5">
            <a:extLst>
              <a:ext uri="{FF2B5EF4-FFF2-40B4-BE49-F238E27FC236}">
                <a16:creationId xmlns:a16="http://schemas.microsoft.com/office/drawing/2014/main" id="{2CD5CCD3-9988-EF46-BE69-A4EE070B4BAE}"/>
              </a:ext>
            </a:extLst>
          </p:cNvPr>
          <p:cNvSpPr/>
          <p:nvPr/>
        </p:nvSpPr>
        <p:spPr>
          <a:xfrm>
            <a:off x="2804160" y="670560"/>
            <a:ext cx="528828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DC23AA-294B-4E45-9CB8-2DEF3BEC0E9E}"/>
              </a:ext>
            </a:extLst>
          </p:cNvPr>
          <p:cNvSpPr/>
          <p:nvPr/>
        </p:nvSpPr>
        <p:spPr>
          <a:xfrm>
            <a:off x="2423160" y="4815840"/>
            <a:ext cx="3505200" cy="27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2101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Sockets</a:t>
            </a:r>
            <a:endParaRPr lang="en-SG" dirty="0"/>
          </a:p>
        </p:txBody>
      </p:sp>
      <p:sp>
        <p:nvSpPr>
          <p:cNvPr id="3" name="Content Placeholder 2"/>
          <p:cNvSpPr>
            <a:spLocks noGrp="1"/>
          </p:cNvSpPr>
          <p:nvPr>
            <p:ph idx="1"/>
          </p:nvPr>
        </p:nvSpPr>
        <p:spPr/>
        <p:txBody>
          <a:bodyPr/>
          <a:lstStyle/>
          <a:p>
            <a:r>
              <a:rPr lang="en-US" dirty="0"/>
              <a:t>Application Programming Interface (API)</a:t>
            </a:r>
          </a:p>
          <a:p>
            <a:r>
              <a:rPr lang="en-US" dirty="0"/>
              <a:t>Interface between an application and network</a:t>
            </a:r>
          </a:p>
          <a:p>
            <a:r>
              <a:rPr lang="en-US" dirty="0"/>
              <a:t>Application creates a socket</a:t>
            </a:r>
          </a:p>
          <a:p>
            <a:r>
              <a:rPr lang="en-US" dirty="0"/>
              <a:t>The interface defines the following operations</a:t>
            </a:r>
          </a:p>
          <a:p>
            <a:pPr lvl="1"/>
            <a:r>
              <a:rPr lang="en-US" dirty="0"/>
              <a:t>Create a socket</a:t>
            </a:r>
          </a:p>
          <a:p>
            <a:pPr lvl="1"/>
            <a:r>
              <a:rPr lang="en-US" dirty="0"/>
              <a:t>Attach a socket to the network</a:t>
            </a:r>
          </a:p>
          <a:p>
            <a:pPr lvl="1"/>
            <a:r>
              <a:rPr lang="en-US" dirty="0"/>
              <a:t>Send/receive messages through a socket</a:t>
            </a:r>
          </a:p>
          <a:p>
            <a:pPr lvl="1"/>
            <a:r>
              <a:rPr lang="en-US" dirty="0"/>
              <a:t>Close a socket</a:t>
            </a:r>
          </a:p>
          <a:p>
            <a:pPr lvl="1"/>
            <a:endParaRPr lang="en-SG" dirty="0"/>
          </a:p>
        </p:txBody>
      </p:sp>
      <p:sp>
        <p:nvSpPr>
          <p:cNvPr id="4" name="Date Placeholder 3"/>
          <p:cNvSpPr>
            <a:spLocks noGrp="1"/>
          </p:cNvSpPr>
          <p:nvPr>
            <p:ph type="dt" sz="half" idx="10"/>
          </p:nvPr>
        </p:nvSpPr>
        <p:spPr/>
        <p:txBody>
          <a:bodyPr/>
          <a:lstStyle/>
          <a:p>
            <a:r>
              <a:rPr lang="en-US"/>
              <a:t>EE4204 (Part 1) Lab</a:t>
            </a:r>
          </a:p>
        </p:txBody>
      </p:sp>
      <p:sp>
        <p:nvSpPr>
          <p:cNvPr id="5" name="Footer Placeholder 4"/>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3</a:t>
            </a:fld>
            <a:endParaRPr lang="en-US"/>
          </a:p>
        </p:txBody>
      </p:sp>
    </p:spTree>
    <p:extLst>
      <p:ext uri="{BB962C8B-B14F-4D97-AF65-F5344CB8AC3E}">
        <p14:creationId xmlns:p14="http://schemas.microsoft.com/office/powerpoint/2010/main" val="75675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(TCP): Server</a:t>
            </a:r>
          </a:p>
        </p:txBody>
      </p:sp>
      <p:sp>
        <p:nvSpPr>
          <p:cNvPr id="7" name="Date Placeholder 6"/>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4" name="Slide Number Placeholder 3"/>
          <p:cNvSpPr>
            <a:spLocks noGrp="1"/>
          </p:cNvSpPr>
          <p:nvPr>
            <p:ph type="sldNum" sz="quarter" idx="12"/>
          </p:nvPr>
        </p:nvSpPr>
        <p:spPr/>
        <p:txBody>
          <a:bodyPr/>
          <a:lstStyle/>
          <a:p>
            <a:fld id="{9DC9C1B8-E0BD-4B9F-A6A4-44AD34B1169C}" type="slidenum">
              <a:rPr lang="en-US" smtClean="0"/>
              <a:t>30</a:t>
            </a:fld>
            <a:endParaRPr lang="en-US"/>
          </a:p>
        </p:txBody>
      </p:sp>
      <p:sp>
        <p:nvSpPr>
          <p:cNvPr id="5" name="TextBox 4"/>
          <p:cNvSpPr txBox="1"/>
          <p:nvPr/>
        </p:nvSpPr>
        <p:spPr>
          <a:xfrm>
            <a:off x="3842566" y="5677310"/>
            <a:ext cx="5337111" cy="461665"/>
          </a:xfrm>
          <a:prstGeom prst="rect">
            <a:avLst/>
          </a:prstGeom>
          <a:noFill/>
        </p:spPr>
        <p:txBody>
          <a:bodyPr wrap="square" rtlCol="0">
            <a:spAutoFit/>
          </a:bodyPr>
          <a:lstStyle/>
          <a:p>
            <a:r>
              <a:rPr lang="en-US" sz="2400" u="sng" dirty="0">
                <a:solidFill>
                  <a:srgbClr val="FF0000"/>
                </a:solidFill>
              </a:rPr>
              <a:t>Create a socket and bind </a:t>
            </a:r>
            <a:r>
              <a:rPr lang="en-US" sz="2400" dirty="0"/>
              <a:t>at the server</a:t>
            </a:r>
          </a:p>
        </p:txBody>
      </p:sp>
      <p:pic>
        <p:nvPicPr>
          <p:cNvPr id="6" name="Picture 5"/>
          <p:cNvPicPr>
            <a:picLocks noChangeAspect="1"/>
          </p:cNvPicPr>
          <p:nvPr/>
        </p:nvPicPr>
        <p:blipFill>
          <a:blip r:embed="rId2"/>
          <a:stretch>
            <a:fillRect/>
          </a:stretch>
        </p:blipFill>
        <p:spPr>
          <a:xfrm>
            <a:off x="164938" y="1958995"/>
            <a:ext cx="11188863" cy="3584479"/>
          </a:xfrm>
          <a:prstGeom prst="rect">
            <a:avLst/>
          </a:prstGeom>
        </p:spPr>
      </p:pic>
    </p:spTree>
    <p:extLst>
      <p:ext uri="{BB962C8B-B14F-4D97-AF65-F5344CB8AC3E}">
        <p14:creationId xmlns:p14="http://schemas.microsoft.com/office/powerpoint/2010/main" val="1479136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(TCP): Server</a:t>
            </a:r>
          </a:p>
        </p:txBody>
      </p:sp>
      <p:sp>
        <p:nvSpPr>
          <p:cNvPr id="5" name="Date Placeholder 4"/>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4" name="Slide Number Placeholder 3"/>
          <p:cNvSpPr>
            <a:spLocks noGrp="1"/>
          </p:cNvSpPr>
          <p:nvPr>
            <p:ph type="sldNum" sz="quarter" idx="12"/>
          </p:nvPr>
        </p:nvSpPr>
        <p:spPr/>
        <p:txBody>
          <a:bodyPr/>
          <a:lstStyle/>
          <a:p>
            <a:fld id="{9DC9C1B8-E0BD-4B9F-A6A4-44AD34B1169C}" type="slidenum">
              <a:rPr lang="en-US" smtClean="0"/>
              <a:t>31</a:t>
            </a:fld>
            <a:endParaRPr lang="en-US"/>
          </a:p>
        </p:txBody>
      </p:sp>
      <p:sp>
        <p:nvSpPr>
          <p:cNvPr id="6" name="TextBox 5"/>
          <p:cNvSpPr txBox="1"/>
          <p:nvPr/>
        </p:nvSpPr>
        <p:spPr>
          <a:xfrm>
            <a:off x="6742825" y="2130702"/>
            <a:ext cx="5577495" cy="830997"/>
          </a:xfrm>
          <a:prstGeom prst="rect">
            <a:avLst/>
          </a:prstGeom>
          <a:noFill/>
        </p:spPr>
        <p:txBody>
          <a:bodyPr wrap="square" rtlCol="0">
            <a:spAutoFit/>
          </a:bodyPr>
          <a:lstStyle/>
          <a:p>
            <a:r>
              <a:rPr lang="en-US" sz="2400" dirty="0"/>
              <a:t>Informs the OS, that socket is ready for requests (</a:t>
            </a:r>
            <a:r>
              <a:rPr lang="en-US" sz="2400" u="sng" dirty="0">
                <a:solidFill>
                  <a:srgbClr val="FF0000"/>
                </a:solidFill>
              </a:rPr>
              <a:t>listen</a:t>
            </a:r>
            <a:r>
              <a:rPr lang="en-US" sz="2400" dirty="0"/>
              <a:t>)</a:t>
            </a:r>
          </a:p>
        </p:txBody>
      </p:sp>
      <p:sp>
        <p:nvSpPr>
          <p:cNvPr id="7" name="TextBox 6"/>
          <p:cNvSpPr txBox="1"/>
          <p:nvPr/>
        </p:nvSpPr>
        <p:spPr>
          <a:xfrm>
            <a:off x="838200" y="2855567"/>
            <a:ext cx="7953896" cy="461665"/>
          </a:xfrm>
          <a:prstGeom prst="rect">
            <a:avLst/>
          </a:prstGeom>
          <a:noFill/>
        </p:spPr>
        <p:txBody>
          <a:bodyPr wrap="square" rtlCol="0">
            <a:spAutoFit/>
          </a:bodyPr>
          <a:lstStyle/>
          <a:p>
            <a:r>
              <a:rPr lang="en-US" sz="2400" dirty="0"/>
              <a:t>Connect to an incoming request (</a:t>
            </a:r>
            <a:r>
              <a:rPr lang="en-US" sz="2400" u="sng" dirty="0">
                <a:solidFill>
                  <a:srgbClr val="FF0000"/>
                </a:solidFill>
              </a:rPr>
              <a:t>accept</a:t>
            </a:r>
            <a:r>
              <a:rPr lang="en-US" sz="2400" dirty="0"/>
              <a:t>)</a:t>
            </a:r>
          </a:p>
        </p:txBody>
      </p:sp>
      <p:sp>
        <p:nvSpPr>
          <p:cNvPr id="9" name="Rectangle 8"/>
          <p:cNvSpPr/>
          <p:nvPr/>
        </p:nvSpPr>
        <p:spPr>
          <a:xfrm>
            <a:off x="9510614" y="4380145"/>
            <a:ext cx="2475199" cy="1200329"/>
          </a:xfrm>
          <a:prstGeom prst="rect">
            <a:avLst/>
          </a:prstGeom>
        </p:spPr>
        <p:txBody>
          <a:bodyPr wrap="square">
            <a:spAutoFit/>
          </a:bodyPr>
          <a:lstStyle/>
          <a:p>
            <a:r>
              <a:rPr lang="en-US" sz="2400" dirty="0"/>
              <a:t>Server application to </a:t>
            </a:r>
            <a:r>
              <a:rPr lang="en-US" sz="2400" u="sng" dirty="0">
                <a:solidFill>
                  <a:srgbClr val="FF0000"/>
                </a:solidFill>
              </a:rPr>
              <a:t>receive</a:t>
            </a:r>
            <a:r>
              <a:rPr lang="en-US" sz="2400" dirty="0"/>
              <a:t> a string from a client</a:t>
            </a:r>
          </a:p>
        </p:txBody>
      </p:sp>
      <p:pic>
        <p:nvPicPr>
          <p:cNvPr id="10" name="Picture 9"/>
          <p:cNvPicPr>
            <a:picLocks noChangeAspect="1"/>
          </p:cNvPicPr>
          <p:nvPr/>
        </p:nvPicPr>
        <p:blipFill>
          <a:blip r:embed="rId2"/>
          <a:stretch>
            <a:fillRect/>
          </a:stretch>
        </p:blipFill>
        <p:spPr>
          <a:xfrm>
            <a:off x="250469" y="2332847"/>
            <a:ext cx="6391275" cy="438150"/>
          </a:xfrm>
          <a:prstGeom prst="rect">
            <a:avLst/>
          </a:prstGeom>
        </p:spPr>
      </p:pic>
      <p:pic>
        <p:nvPicPr>
          <p:cNvPr id="11" name="Picture 10"/>
          <p:cNvPicPr>
            <a:picLocks noChangeAspect="1"/>
          </p:cNvPicPr>
          <p:nvPr/>
        </p:nvPicPr>
        <p:blipFill>
          <a:blip r:embed="rId3"/>
          <a:stretch>
            <a:fillRect/>
          </a:stretch>
        </p:blipFill>
        <p:spPr>
          <a:xfrm>
            <a:off x="250468" y="3361108"/>
            <a:ext cx="10639621" cy="407492"/>
          </a:xfrm>
          <a:prstGeom prst="rect">
            <a:avLst/>
          </a:prstGeom>
        </p:spPr>
      </p:pic>
      <p:pic>
        <p:nvPicPr>
          <p:cNvPr id="12" name="Picture 11"/>
          <p:cNvPicPr>
            <a:picLocks noChangeAspect="1"/>
          </p:cNvPicPr>
          <p:nvPr/>
        </p:nvPicPr>
        <p:blipFill>
          <a:blip r:embed="rId4"/>
          <a:stretch>
            <a:fillRect/>
          </a:stretch>
        </p:blipFill>
        <p:spPr>
          <a:xfrm>
            <a:off x="266960" y="3864812"/>
            <a:ext cx="9096375" cy="2600325"/>
          </a:xfrm>
          <a:prstGeom prst="rect">
            <a:avLst/>
          </a:prstGeom>
        </p:spPr>
      </p:pic>
    </p:spTree>
    <p:extLst>
      <p:ext uri="{BB962C8B-B14F-4D97-AF65-F5344CB8AC3E}">
        <p14:creationId xmlns:p14="http://schemas.microsoft.com/office/powerpoint/2010/main" val="351130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39C84-5057-5146-B182-C30EBB7EA4B8}"/>
              </a:ext>
            </a:extLst>
          </p:cNvPr>
          <p:cNvSpPr>
            <a:spLocks noGrp="1"/>
          </p:cNvSpPr>
          <p:nvPr>
            <p:ph type="title"/>
          </p:nvPr>
        </p:nvSpPr>
        <p:spPr/>
        <p:txBody>
          <a:bodyPr/>
          <a:lstStyle/>
          <a:p>
            <a:r>
              <a:rPr lang="en-US" dirty="0"/>
              <a:t>Lets try example 1</a:t>
            </a:r>
          </a:p>
        </p:txBody>
      </p:sp>
      <p:sp>
        <p:nvSpPr>
          <p:cNvPr id="3" name="Text Placeholder 2">
            <a:extLst>
              <a:ext uri="{FF2B5EF4-FFF2-40B4-BE49-F238E27FC236}">
                <a16:creationId xmlns:a16="http://schemas.microsoft.com/office/drawing/2014/main" id="{29ACF974-315D-0C4C-AB0E-34182BA840B5}"/>
              </a:ext>
            </a:extLst>
          </p:cNvPr>
          <p:cNvSpPr>
            <a:spLocks noGrp="1"/>
          </p:cNvSpPr>
          <p:nvPr>
            <p:ph type="body" idx="1"/>
          </p:nvPr>
        </p:nvSpPr>
        <p:spPr/>
        <p:txBody>
          <a:bodyPr/>
          <a:lstStyle/>
          <a:p>
            <a:r>
              <a:rPr lang="en-US" dirty="0"/>
              <a:t>Server</a:t>
            </a:r>
          </a:p>
        </p:txBody>
      </p:sp>
      <p:sp>
        <p:nvSpPr>
          <p:cNvPr id="4" name="Content Placeholder 3">
            <a:extLst>
              <a:ext uri="{FF2B5EF4-FFF2-40B4-BE49-F238E27FC236}">
                <a16:creationId xmlns:a16="http://schemas.microsoft.com/office/drawing/2014/main" id="{3B2A8B5C-FCE6-F743-ADE9-C2335F0A5AB6}"/>
              </a:ext>
            </a:extLst>
          </p:cNvPr>
          <p:cNvSpPr>
            <a:spLocks noGrp="1"/>
          </p:cNvSpPr>
          <p:nvPr>
            <p:ph sz="half" idx="2"/>
          </p:nvPr>
        </p:nvSpPr>
        <p:spPr/>
        <p:txBody>
          <a:bodyPr/>
          <a:lstStyle/>
          <a:p>
            <a:r>
              <a:rPr lang="en-US" dirty="0"/>
              <a:t>Run the code</a:t>
            </a:r>
          </a:p>
          <a:p>
            <a:pPr lvl="1"/>
            <a:r>
              <a:rPr lang="en-US" dirty="0" err="1"/>
              <a:t>gcc</a:t>
            </a:r>
            <a:r>
              <a:rPr lang="en-US" dirty="0"/>
              <a:t> tcp_ser1.c –o </a:t>
            </a:r>
            <a:r>
              <a:rPr lang="en-US" dirty="0" err="1"/>
              <a:t>ser</a:t>
            </a:r>
            <a:endParaRPr lang="en-US" dirty="0"/>
          </a:p>
          <a:p>
            <a:endParaRPr lang="en-US" dirty="0"/>
          </a:p>
          <a:p>
            <a:r>
              <a:rPr lang="en-US" dirty="0"/>
              <a:t>Start Server</a:t>
            </a:r>
          </a:p>
          <a:p>
            <a:pPr lvl="1"/>
            <a:r>
              <a:rPr lang="en-US" dirty="0"/>
              <a:t>./</a:t>
            </a:r>
            <a:r>
              <a:rPr lang="en-US" dirty="0" err="1"/>
              <a:t>ser</a:t>
            </a:r>
            <a:endParaRPr lang="en-US" dirty="0"/>
          </a:p>
        </p:txBody>
      </p:sp>
      <p:sp>
        <p:nvSpPr>
          <p:cNvPr id="5" name="Text Placeholder 4">
            <a:extLst>
              <a:ext uri="{FF2B5EF4-FFF2-40B4-BE49-F238E27FC236}">
                <a16:creationId xmlns:a16="http://schemas.microsoft.com/office/drawing/2014/main" id="{C8E2A0D9-7B85-324E-93F1-215866B50FFA}"/>
              </a:ext>
            </a:extLst>
          </p:cNvPr>
          <p:cNvSpPr>
            <a:spLocks noGrp="1"/>
          </p:cNvSpPr>
          <p:nvPr>
            <p:ph type="body" sz="quarter" idx="3"/>
          </p:nvPr>
        </p:nvSpPr>
        <p:spPr/>
        <p:txBody>
          <a:bodyPr/>
          <a:lstStyle/>
          <a:p>
            <a:r>
              <a:rPr lang="en-US" dirty="0"/>
              <a:t>client</a:t>
            </a:r>
          </a:p>
        </p:txBody>
      </p:sp>
      <p:sp>
        <p:nvSpPr>
          <p:cNvPr id="6" name="Content Placeholder 5">
            <a:extLst>
              <a:ext uri="{FF2B5EF4-FFF2-40B4-BE49-F238E27FC236}">
                <a16:creationId xmlns:a16="http://schemas.microsoft.com/office/drawing/2014/main" id="{E71B8DEC-583B-804A-867D-63FD1FE289EC}"/>
              </a:ext>
            </a:extLst>
          </p:cNvPr>
          <p:cNvSpPr>
            <a:spLocks noGrp="1"/>
          </p:cNvSpPr>
          <p:nvPr>
            <p:ph sz="quarter" idx="4"/>
          </p:nvPr>
        </p:nvSpPr>
        <p:spPr/>
        <p:txBody>
          <a:bodyPr/>
          <a:lstStyle/>
          <a:p>
            <a:r>
              <a:rPr lang="en-US" dirty="0"/>
              <a:t>Run the code</a:t>
            </a:r>
          </a:p>
          <a:p>
            <a:pPr lvl="1"/>
            <a:r>
              <a:rPr lang="en-US" dirty="0" err="1"/>
              <a:t>gcc</a:t>
            </a:r>
            <a:r>
              <a:rPr lang="en-US" dirty="0"/>
              <a:t> tcp_client1.c –o client</a:t>
            </a:r>
          </a:p>
          <a:p>
            <a:endParaRPr lang="en-US" dirty="0"/>
          </a:p>
          <a:p>
            <a:r>
              <a:rPr lang="en-US" dirty="0"/>
              <a:t>Start Server</a:t>
            </a:r>
          </a:p>
          <a:p>
            <a:pPr lvl="1"/>
            <a:r>
              <a:rPr lang="en-US" dirty="0"/>
              <a:t>./client 127.0.0.1</a:t>
            </a:r>
          </a:p>
          <a:p>
            <a:endParaRPr lang="en-US" dirty="0"/>
          </a:p>
        </p:txBody>
      </p:sp>
      <p:sp>
        <p:nvSpPr>
          <p:cNvPr id="7" name="Date Placeholder 6">
            <a:extLst>
              <a:ext uri="{FF2B5EF4-FFF2-40B4-BE49-F238E27FC236}">
                <a16:creationId xmlns:a16="http://schemas.microsoft.com/office/drawing/2014/main" id="{B052779B-6FF8-F74B-9647-04980457939F}"/>
              </a:ext>
            </a:extLst>
          </p:cNvPr>
          <p:cNvSpPr>
            <a:spLocks noGrp="1"/>
          </p:cNvSpPr>
          <p:nvPr>
            <p:ph type="dt" sz="half" idx="10"/>
          </p:nvPr>
        </p:nvSpPr>
        <p:spPr/>
        <p:txBody>
          <a:bodyPr/>
          <a:lstStyle/>
          <a:p>
            <a:r>
              <a:rPr lang="en-US"/>
              <a:t>EE4204 (Part 1) Lab</a:t>
            </a:r>
          </a:p>
        </p:txBody>
      </p:sp>
      <p:sp>
        <p:nvSpPr>
          <p:cNvPr id="8" name="Footer Placeholder 7">
            <a:extLst>
              <a:ext uri="{FF2B5EF4-FFF2-40B4-BE49-F238E27FC236}">
                <a16:creationId xmlns:a16="http://schemas.microsoft.com/office/drawing/2014/main" id="{0BE9C6E1-9D91-C64F-88B4-D4B4512B56FB}"/>
              </a:ext>
            </a:extLst>
          </p:cNvPr>
          <p:cNvSpPr>
            <a:spLocks noGrp="1"/>
          </p:cNvSpPr>
          <p:nvPr>
            <p:ph type="ftr" sz="quarter" idx="11"/>
          </p:nvPr>
        </p:nvSpPr>
        <p:spPr/>
        <p:txBody>
          <a:bodyPr/>
          <a:lstStyle/>
          <a:p>
            <a:r>
              <a:rPr lang="en-US"/>
              <a:t>G. Mohan/NUS</a:t>
            </a:r>
          </a:p>
        </p:txBody>
      </p:sp>
      <p:sp>
        <p:nvSpPr>
          <p:cNvPr id="9" name="Slide Number Placeholder 8">
            <a:extLst>
              <a:ext uri="{FF2B5EF4-FFF2-40B4-BE49-F238E27FC236}">
                <a16:creationId xmlns:a16="http://schemas.microsoft.com/office/drawing/2014/main" id="{E836F674-7268-6C4C-A158-076BC9154370}"/>
              </a:ext>
            </a:extLst>
          </p:cNvPr>
          <p:cNvSpPr>
            <a:spLocks noGrp="1"/>
          </p:cNvSpPr>
          <p:nvPr>
            <p:ph type="sldNum" sz="quarter" idx="12"/>
          </p:nvPr>
        </p:nvSpPr>
        <p:spPr/>
        <p:txBody>
          <a:bodyPr/>
          <a:lstStyle/>
          <a:p>
            <a:fld id="{9DC9C1B8-E0BD-4B9F-A6A4-44AD34B1169C}" type="slidenum">
              <a:rPr lang="en-US" smtClean="0"/>
              <a:t>32</a:t>
            </a:fld>
            <a:endParaRPr lang="en-US"/>
          </a:p>
        </p:txBody>
      </p:sp>
      <p:sp>
        <p:nvSpPr>
          <p:cNvPr id="10" name="TextBox 9">
            <a:extLst>
              <a:ext uri="{FF2B5EF4-FFF2-40B4-BE49-F238E27FC236}">
                <a16:creationId xmlns:a16="http://schemas.microsoft.com/office/drawing/2014/main" id="{90A343EF-8552-9C45-90BC-0945436F2C1C}"/>
              </a:ext>
            </a:extLst>
          </p:cNvPr>
          <p:cNvSpPr txBox="1"/>
          <p:nvPr/>
        </p:nvSpPr>
        <p:spPr>
          <a:xfrm>
            <a:off x="325968" y="5004453"/>
            <a:ext cx="5867400" cy="923330"/>
          </a:xfrm>
          <a:prstGeom prst="rect">
            <a:avLst/>
          </a:prstGeom>
          <a:noFill/>
        </p:spPr>
        <p:txBody>
          <a:bodyPr wrap="square" rtlCol="0">
            <a:spAutoFit/>
          </a:bodyPr>
          <a:lstStyle/>
          <a:p>
            <a:r>
              <a:rPr lang="en-US" dirty="0">
                <a:solidFill>
                  <a:srgbClr val="FF0000"/>
                </a:solidFill>
              </a:rPr>
              <a:t>Note: </a:t>
            </a:r>
          </a:p>
          <a:p>
            <a:pPr marL="285750" indent="-285750">
              <a:buFontTx/>
              <a:buChar char="-"/>
            </a:pPr>
            <a:r>
              <a:rPr lang="en-US" dirty="0">
                <a:solidFill>
                  <a:srgbClr val="FF0000"/>
                </a:solidFill>
              </a:rPr>
              <a:t>127.0.0.1 is a loopback IP.</a:t>
            </a:r>
          </a:p>
          <a:p>
            <a:pPr marL="285750" indent="-285750">
              <a:buFontTx/>
              <a:buChar char="-"/>
            </a:pPr>
            <a:r>
              <a:rPr lang="en-US" dirty="0">
                <a:solidFill>
                  <a:srgbClr val="FF0000"/>
                </a:solidFill>
              </a:rPr>
              <a:t>To find IP address of any device, use command ‘</a:t>
            </a:r>
            <a:r>
              <a:rPr lang="en-US" i="1" dirty="0" err="1">
                <a:solidFill>
                  <a:srgbClr val="FF0000"/>
                </a:solidFill>
              </a:rPr>
              <a:t>ifconfig</a:t>
            </a:r>
            <a:r>
              <a:rPr lang="en-US" i="1" dirty="0">
                <a:solidFill>
                  <a:srgbClr val="FF0000"/>
                </a:solidFill>
              </a:rPr>
              <a:t>’ </a:t>
            </a:r>
          </a:p>
        </p:txBody>
      </p:sp>
    </p:spTree>
    <p:extLst>
      <p:ext uri="{BB962C8B-B14F-4D97-AF65-F5344CB8AC3E}">
        <p14:creationId xmlns:p14="http://schemas.microsoft.com/office/powerpoint/2010/main" val="885390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3" name="Content Placeholder 2"/>
          <p:cNvSpPr>
            <a:spLocks noGrp="1"/>
          </p:cNvSpPr>
          <p:nvPr>
            <p:ph idx="1"/>
          </p:nvPr>
        </p:nvSpPr>
        <p:spPr/>
        <p:txBody>
          <a:bodyPr/>
          <a:lstStyle/>
          <a:p>
            <a:r>
              <a:rPr lang="en-SG" dirty="0"/>
              <a:t>Develop a TCP-based client-server socket program for transferring a large message. Here, the message transmitted from the client to server is read from a large file. The entire message is sent by the client as a single data-unit. After receiving the file, the server sends an ACK message to the receiver. Verify if the file has been sent completely and correctly by comparing the received file with the original file (“</a:t>
            </a:r>
            <a:r>
              <a:rPr lang="en-SG" i="1" dirty="0"/>
              <a:t>diff</a:t>
            </a:r>
            <a:r>
              <a:rPr lang="en-SG" dirty="0"/>
              <a:t>” command could be used). Measure the message transfer time and throughput. </a:t>
            </a:r>
          </a:p>
          <a:p>
            <a:endParaRPr lang="en-US" dirty="0"/>
          </a:p>
        </p:txBody>
      </p:sp>
      <p:sp>
        <p:nvSpPr>
          <p:cNvPr id="6" name="Date Placeholder 5"/>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5" name="Slide Number Placeholder 4"/>
          <p:cNvSpPr>
            <a:spLocks noGrp="1"/>
          </p:cNvSpPr>
          <p:nvPr>
            <p:ph type="sldNum" sz="quarter" idx="12"/>
          </p:nvPr>
        </p:nvSpPr>
        <p:spPr/>
        <p:txBody>
          <a:bodyPr/>
          <a:lstStyle/>
          <a:p>
            <a:fld id="{9DC9C1B8-E0BD-4B9F-A6A4-44AD34B1169C}" type="slidenum">
              <a:rPr lang="en-US" smtClean="0"/>
              <a:t>33</a:t>
            </a:fld>
            <a:endParaRPr lang="en-US"/>
          </a:p>
        </p:txBody>
      </p:sp>
    </p:spTree>
    <p:extLst>
      <p:ext uri="{BB962C8B-B14F-4D97-AF65-F5344CB8AC3E}">
        <p14:creationId xmlns:p14="http://schemas.microsoft.com/office/powerpoint/2010/main" val="1709500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Client</a:t>
            </a:r>
          </a:p>
        </p:txBody>
      </p:sp>
      <p:sp>
        <p:nvSpPr>
          <p:cNvPr id="3" name="Content Placeholder 2"/>
          <p:cNvSpPr>
            <a:spLocks noGrp="1"/>
          </p:cNvSpPr>
          <p:nvPr>
            <p:ph idx="1"/>
          </p:nvPr>
        </p:nvSpPr>
        <p:spPr>
          <a:xfrm>
            <a:off x="725455" y="1569837"/>
            <a:ext cx="7792616" cy="497697"/>
          </a:xfrm>
        </p:spPr>
        <p:txBody>
          <a:bodyPr>
            <a:normAutofit fontScale="85000" lnSpcReduction="20000"/>
          </a:bodyPr>
          <a:lstStyle/>
          <a:p>
            <a:r>
              <a:rPr lang="en-US" dirty="0"/>
              <a:t>The TCP connection process is same as Example 1</a:t>
            </a:r>
          </a:p>
        </p:txBody>
      </p:sp>
      <p:sp>
        <p:nvSpPr>
          <p:cNvPr id="7" name="Date Placeholder 6"/>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5" name="Slide Number Placeholder 4"/>
          <p:cNvSpPr>
            <a:spLocks noGrp="1"/>
          </p:cNvSpPr>
          <p:nvPr>
            <p:ph type="sldNum" sz="quarter" idx="12"/>
          </p:nvPr>
        </p:nvSpPr>
        <p:spPr/>
        <p:txBody>
          <a:bodyPr/>
          <a:lstStyle/>
          <a:p>
            <a:fld id="{9DC9C1B8-E0BD-4B9F-A6A4-44AD34B1169C}" type="slidenum">
              <a:rPr lang="en-US" smtClean="0"/>
              <a:t>34</a:t>
            </a:fld>
            <a:endParaRPr lang="en-US"/>
          </a:p>
        </p:txBody>
      </p:sp>
      <p:sp>
        <p:nvSpPr>
          <p:cNvPr id="6" name="TextBox 5"/>
          <p:cNvSpPr txBox="1"/>
          <p:nvPr/>
        </p:nvSpPr>
        <p:spPr>
          <a:xfrm>
            <a:off x="9255969" y="2259816"/>
            <a:ext cx="1959428" cy="1200329"/>
          </a:xfrm>
          <a:prstGeom prst="rect">
            <a:avLst/>
          </a:prstGeom>
          <a:noFill/>
        </p:spPr>
        <p:txBody>
          <a:bodyPr wrap="square" rtlCol="0">
            <a:spAutoFit/>
          </a:bodyPr>
          <a:lstStyle/>
          <a:p>
            <a:r>
              <a:rPr lang="en-US" sz="2400" dirty="0"/>
              <a:t>Open the file in read mode</a:t>
            </a:r>
          </a:p>
        </p:txBody>
      </p:sp>
      <p:sp>
        <p:nvSpPr>
          <p:cNvPr id="8" name="TextBox 7"/>
          <p:cNvSpPr txBox="1"/>
          <p:nvPr/>
        </p:nvSpPr>
        <p:spPr>
          <a:xfrm>
            <a:off x="9582539" y="3187967"/>
            <a:ext cx="2024744" cy="1200329"/>
          </a:xfrm>
          <a:prstGeom prst="rect">
            <a:avLst/>
          </a:prstGeom>
          <a:noFill/>
        </p:spPr>
        <p:txBody>
          <a:bodyPr wrap="square" rtlCol="0">
            <a:spAutoFit/>
          </a:bodyPr>
          <a:lstStyle/>
          <a:p>
            <a:r>
              <a:rPr lang="en-US" sz="2400" dirty="0"/>
              <a:t>Determine the length of the file</a:t>
            </a:r>
          </a:p>
        </p:txBody>
      </p:sp>
      <p:sp>
        <p:nvSpPr>
          <p:cNvPr id="10" name="TextBox 9"/>
          <p:cNvSpPr txBox="1"/>
          <p:nvPr/>
        </p:nvSpPr>
        <p:spPr>
          <a:xfrm>
            <a:off x="7076881" y="4962245"/>
            <a:ext cx="3890865" cy="461665"/>
          </a:xfrm>
          <a:prstGeom prst="rect">
            <a:avLst/>
          </a:prstGeom>
          <a:noFill/>
        </p:spPr>
        <p:txBody>
          <a:bodyPr wrap="square" rtlCol="0">
            <a:spAutoFit/>
          </a:bodyPr>
          <a:lstStyle/>
          <a:p>
            <a:r>
              <a:rPr lang="en-US" sz="2400" dirty="0"/>
              <a:t>Read the file into the buffer</a:t>
            </a:r>
          </a:p>
        </p:txBody>
      </p:sp>
      <p:sp>
        <p:nvSpPr>
          <p:cNvPr id="12" name="TextBox 11"/>
          <p:cNvSpPr txBox="1"/>
          <p:nvPr/>
        </p:nvSpPr>
        <p:spPr>
          <a:xfrm>
            <a:off x="9663210" y="5664574"/>
            <a:ext cx="2305439" cy="830997"/>
          </a:xfrm>
          <a:prstGeom prst="rect">
            <a:avLst/>
          </a:prstGeom>
          <a:noFill/>
        </p:spPr>
        <p:txBody>
          <a:bodyPr wrap="square" rtlCol="0">
            <a:spAutoFit/>
          </a:bodyPr>
          <a:lstStyle/>
          <a:p>
            <a:r>
              <a:rPr lang="en-US" sz="2400" dirty="0"/>
              <a:t>Send the file to the server</a:t>
            </a:r>
          </a:p>
        </p:txBody>
      </p:sp>
      <p:pic>
        <p:nvPicPr>
          <p:cNvPr id="13" name="Picture 12"/>
          <p:cNvPicPr>
            <a:picLocks noChangeAspect="1"/>
          </p:cNvPicPr>
          <p:nvPr/>
        </p:nvPicPr>
        <p:blipFill>
          <a:blip r:embed="rId2"/>
          <a:stretch>
            <a:fillRect/>
          </a:stretch>
        </p:blipFill>
        <p:spPr>
          <a:xfrm>
            <a:off x="221213" y="2373431"/>
            <a:ext cx="8801100" cy="419100"/>
          </a:xfrm>
          <a:prstGeom prst="rect">
            <a:avLst/>
          </a:prstGeom>
        </p:spPr>
      </p:pic>
      <p:pic>
        <p:nvPicPr>
          <p:cNvPr id="14" name="Picture 13"/>
          <p:cNvPicPr>
            <a:picLocks noChangeAspect="1"/>
          </p:cNvPicPr>
          <p:nvPr/>
        </p:nvPicPr>
        <p:blipFill>
          <a:blip r:embed="rId3"/>
          <a:stretch>
            <a:fillRect/>
          </a:stretch>
        </p:blipFill>
        <p:spPr>
          <a:xfrm>
            <a:off x="221212" y="3081822"/>
            <a:ext cx="9221368" cy="1504950"/>
          </a:xfrm>
          <a:prstGeom prst="rect">
            <a:avLst/>
          </a:prstGeom>
        </p:spPr>
      </p:pic>
      <p:pic>
        <p:nvPicPr>
          <p:cNvPr id="15" name="Picture 14"/>
          <p:cNvPicPr>
            <a:picLocks noChangeAspect="1"/>
          </p:cNvPicPr>
          <p:nvPr/>
        </p:nvPicPr>
        <p:blipFill>
          <a:blip r:embed="rId4"/>
          <a:stretch>
            <a:fillRect/>
          </a:stretch>
        </p:blipFill>
        <p:spPr>
          <a:xfrm>
            <a:off x="221214" y="5014986"/>
            <a:ext cx="6353175" cy="352425"/>
          </a:xfrm>
          <a:prstGeom prst="rect">
            <a:avLst/>
          </a:prstGeom>
        </p:spPr>
      </p:pic>
      <p:pic>
        <p:nvPicPr>
          <p:cNvPr id="16" name="Picture 15"/>
          <p:cNvPicPr>
            <a:picLocks noChangeAspect="1"/>
          </p:cNvPicPr>
          <p:nvPr/>
        </p:nvPicPr>
        <p:blipFill>
          <a:blip r:embed="rId5"/>
          <a:stretch>
            <a:fillRect/>
          </a:stretch>
        </p:blipFill>
        <p:spPr>
          <a:xfrm>
            <a:off x="319185" y="5423910"/>
            <a:ext cx="9344025" cy="1076325"/>
          </a:xfrm>
          <a:prstGeom prst="rect">
            <a:avLst/>
          </a:prstGeom>
        </p:spPr>
      </p:pic>
    </p:spTree>
    <p:extLst>
      <p:ext uri="{BB962C8B-B14F-4D97-AF65-F5344CB8AC3E}">
        <p14:creationId xmlns:p14="http://schemas.microsoft.com/office/powerpoint/2010/main" val="38032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Client</a:t>
            </a:r>
          </a:p>
        </p:txBody>
      </p:sp>
      <p:sp>
        <p:nvSpPr>
          <p:cNvPr id="9" name="Date Placeholder 8"/>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8" name="Slide Number Placeholder 7"/>
          <p:cNvSpPr>
            <a:spLocks noGrp="1"/>
          </p:cNvSpPr>
          <p:nvPr>
            <p:ph type="sldNum" sz="quarter" idx="12"/>
          </p:nvPr>
        </p:nvSpPr>
        <p:spPr/>
        <p:txBody>
          <a:bodyPr/>
          <a:lstStyle/>
          <a:p>
            <a:fld id="{9DC9C1B8-E0BD-4B9F-A6A4-44AD34B1169C}" type="slidenum">
              <a:rPr lang="en-US" smtClean="0"/>
              <a:t>35</a:t>
            </a:fld>
            <a:endParaRPr lang="en-US"/>
          </a:p>
        </p:txBody>
      </p:sp>
      <p:pic>
        <p:nvPicPr>
          <p:cNvPr id="4" name="Picture 3"/>
          <p:cNvPicPr>
            <a:picLocks noChangeAspect="1"/>
          </p:cNvPicPr>
          <p:nvPr/>
        </p:nvPicPr>
        <p:blipFill>
          <a:blip r:embed="rId2"/>
          <a:stretch>
            <a:fillRect/>
          </a:stretch>
        </p:blipFill>
        <p:spPr>
          <a:xfrm>
            <a:off x="314424" y="1690688"/>
            <a:ext cx="9267825" cy="1562100"/>
          </a:xfrm>
          <a:prstGeom prst="rect">
            <a:avLst/>
          </a:prstGeom>
        </p:spPr>
      </p:pic>
      <p:sp>
        <p:nvSpPr>
          <p:cNvPr id="5" name="TextBox 4"/>
          <p:cNvSpPr txBox="1"/>
          <p:nvPr/>
        </p:nvSpPr>
        <p:spPr>
          <a:xfrm>
            <a:off x="9663954" y="1905843"/>
            <a:ext cx="2250141" cy="830997"/>
          </a:xfrm>
          <a:prstGeom prst="rect">
            <a:avLst/>
          </a:prstGeom>
          <a:noFill/>
        </p:spPr>
        <p:txBody>
          <a:bodyPr wrap="square" rtlCol="0">
            <a:spAutoFit/>
          </a:bodyPr>
          <a:lstStyle/>
          <a:p>
            <a:r>
              <a:rPr lang="en-US" sz="2400" dirty="0"/>
              <a:t>Wait for the </a:t>
            </a:r>
            <a:r>
              <a:rPr lang="en-US" sz="2400" dirty="0" err="1"/>
              <a:t>ack</a:t>
            </a:r>
            <a:endParaRPr lang="en-US" sz="2400" dirty="0"/>
          </a:p>
        </p:txBody>
      </p:sp>
      <p:pic>
        <p:nvPicPr>
          <p:cNvPr id="6" name="Picture 5"/>
          <p:cNvPicPr>
            <a:picLocks noChangeAspect="1"/>
          </p:cNvPicPr>
          <p:nvPr/>
        </p:nvPicPr>
        <p:blipFill>
          <a:blip r:embed="rId3"/>
          <a:stretch>
            <a:fillRect/>
          </a:stretch>
        </p:blipFill>
        <p:spPr>
          <a:xfrm>
            <a:off x="314422" y="3600460"/>
            <a:ext cx="9822815" cy="2035231"/>
          </a:xfrm>
          <a:prstGeom prst="rect">
            <a:avLst/>
          </a:prstGeom>
        </p:spPr>
      </p:pic>
      <p:sp>
        <p:nvSpPr>
          <p:cNvPr id="7" name="TextBox 6"/>
          <p:cNvSpPr txBox="1"/>
          <p:nvPr/>
        </p:nvSpPr>
        <p:spPr>
          <a:xfrm>
            <a:off x="1028701" y="5752528"/>
            <a:ext cx="10325099" cy="461665"/>
          </a:xfrm>
          <a:prstGeom prst="rect">
            <a:avLst/>
          </a:prstGeom>
          <a:noFill/>
        </p:spPr>
        <p:txBody>
          <a:bodyPr wrap="square" rtlCol="0">
            <a:spAutoFit/>
          </a:bodyPr>
          <a:lstStyle/>
          <a:p>
            <a:r>
              <a:rPr lang="en-US" sz="2400" dirty="0"/>
              <a:t>Check if it is an </a:t>
            </a:r>
            <a:r>
              <a:rPr lang="en-US" sz="2400" dirty="0" err="1"/>
              <a:t>Ack</a:t>
            </a:r>
            <a:r>
              <a:rPr lang="en-US" sz="2400" dirty="0"/>
              <a:t> and calculate the time taken</a:t>
            </a:r>
          </a:p>
        </p:txBody>
      </p:sp>
    </p:spTree>
    <p:extLst>
      <p:ext uri="{BB962C8B-B14F-4D97-AF65-F5344CB8AC3E}">
        <p14:creationId xmlns:p14="http://schemas.microsoft.com/office/powerpoint/2010/main" val="408579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3269BD-8A08-FC41-A15F-4FAB151D56FA}"/>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4D4BE210-97E7-AD46-A8DE-3E8A5BA9A520}"/>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ABAC0097-9137-FA4E-B1B7-CE8160302232}"/>
              </a:ext>
            </a:extLst>
          </p:cNvPr>
          <p:cNvSpPr>
            <a:spLocks noGrp="1"/>
          </p:cNvSpPr>
          <p:nvPr>
            <p:ph type="sldNum" sz="quarter" idx="12"/>
          </p:nvPr>
        </p:nvSpPr>
        <p:spPr/>
        <p:txBody>
          <a:bodyPr/>
          <a:lstStyle/>
          <a:p>
            <a:fld id="{9DC9C1B8-E0BD-4B9F-A6A4-44AD34B1169C}" type="slidenum">
              <a:rPr lang="en-US" smtClean="0"/>
              <a:t>36</a:t>
            </a:fld>
            <a:endParaRPr lang="en-US"/>
          </a:p>
        </p:txBody>
      </p:sp>
      <p:pic>
        <p:nvPicPr>
          <p:cNvPr id="5" name="Picture 4">
            <a:extLst>
              <a:ext uri="{FF2B5EF4-FFF2-40B4-BE49-F238E27FC236}">
                <a16:creationId xmlns:a16="http://schemas.microsoft.com/office/drawing/2014/main" id="{37D928DB-661C-3D4B-BFAE-01B42A1AD85F}"/>
              </a:ext>
            </a:extLst>
          </p:cNvPr>
          <p:cNvPicPr>
            <a:picLocks noChangeAspect="1"/>
          </p:cNvPicPr>
          <p:nvPr/>
        </p:nvPicPr>
        <p:blipFill>
          <a:blip r:embed="rId3"/>
          <a:stretch>
            <a:fillRect/>
          </a:stretch>
        </p:blipFill>
        <p:spPr>
          <a:xfrm>
            <a:off x="2032000" y="0"/>
            <a:ext cx="8575325" cy="6858000"/>
          </a:xfrm>
          <a:prstGeom prst="rect">
            <a:avLst/>
          </a:prstGeom>
        </p:spPr>
      </p:pic>
      <p:sp>
        <p:nvSpPr>
          <p:cNvPr id="6" name="Rectangle 5">
            <a:extLst>
              <a:ext uri="{FF2B5EF4-FFF2-40B4-BE49-F238E27FC236}">
                <a16:creationId xmlns:a16="http://schemas.microsoft.com/office/drawing/2014/main" id="{D5C95EFD-DBF1-CC41-BC61-57C9560D9205}"/>
              </a:ext>
            </a:extLst>
          </p:cNvPr>
          <p:cNvSpPr/>
          <p:nvPr/>
        </p:nvSpPr>
        <p:spPr>
          <a:xfrm>
            <a:off x="2438400" y="3169919"/>
            <a:ext cx="3916680" cy="1859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226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38137"/>
            <a:ext cx="10972800" cy="1252728"/>
          </a:xfrm>
        </p:spPr>
        <p:txBody>
          <a:bodyPr/>
          <a:lstStyle/>
          <a:p>
            <a:r>
              <a:rPr lang="en-US" dirty="0"/>
              <a:t>Example 2: Server</a:t>
            </a:r>
          </a:p>
        </p:txBody>
      </p:sp>
      <p:sp>
        <p:nvSpPr>
          <p:cNvPr id="7" name="Date Placeholder 6"/>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37</a:t>
            </a:fld>
            <a:endParaRPr lang="en-US"/>
          </a:p>
        </p:txBody>
      </p:sp>
      <p:pic>
        <p:nvPicPr>
          <p:cNvPr id="4" name="Picture 3"/>
          <p:cNvPicPr>
            <a:picLocks noChangeAspect="1"/>
          </p:cNvPicPr>
          <p:nvPr/>
        </p:nvPicPr>
        <p:blipFill>
          <a:blip r:embed="rId2"/>
          <a:stretch>
            <a:fillRect/>
          </a:stretch>
        </p:blipFill>
        <p:spPr>
          <a:xfrm>
            <a:off x="609600" y="1586418"/>
            <a:ext cx="7231076" cy="4790828"/>
          </a:xfrm>
          <a:prstGeom prst="rect">
            <a:avLst/>
          </a:prstGeom>
        </p:spPr>
      </p:pic>
      <p:sp>
        <p:nvSpPr>
          <p:cNvPr id="5" name="TextBox 4"/>
          <p:cNvSpPr txBox="1"/>
          <p:nvPr/>
        </p:nvSpPr>
        <p:spPr>
          <a:xfrm>
            <a:off x="8512573" y="3294896"/>
            <a:ext cx="3247053" cy="830997"/>
          </a:xfrm>
          <a:prstGeom prst="rect">
            <a:avLst/>
          </a:prstGeom>
          <a:noFill/>
        </p:spPr>
        <p:txBody>
          <a:bodyPr wrap="square" rtlCol="0">
            <a:spAutoFit/>
          </a:bodyPr>
          <a:lstStyle/>
          <a:p>
            <a:r>
              <a:rPr lang="en-US" sz="2400" dirty="0"/>
              <a:t>Receive the whole file from client</a:t>
            </a:r>
          </a:p>
        </p:txBody>
      </p:sp>
    </p:spTree>
    <p:extLst>
      <p:ext uri="{BB962C8B-B14F-4D97-AF65-F5344CB8AC3E}">
        <p14:creationId xmlns:p14="http://schemas.microsoft.com/office/powerpoint/2010/main" val="1087263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Server</a:t>
            </a:r>
          </a:p>
        </p:txBody>
      </p:sp>
      <p:sp>
        <p:nvSpPr>
          <p:cNvPr id="9" name="Date Placeholder 8"/>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8" name="Slide Number Placeholder 7"/>
          <p:cNvSpPr>
            <a:spLocks noGrp="1"/>
          </p:cNvSpPr>
          <p:nvPr>
            <p:ph type="sldNum" sz="quarter" idx="12"/>
          </p:nvPr>
        </p:nvSpPr>
        <p:spPr/>
        <p:txBody>
          <a:bodyPr/>
          <a:lstStyle/>
          <a:p>
            <a:fld id="{9DC9C1B8-E0BD-4B9F-A6A4-44AD34B1169C}" type="slidenum">
              <a:rPr lang="en-US" smtClean="0"/>
              <a:t>38</a:t>
            </a:fld>
            <a:endParaRPr lang="en-US"/>
          </a:p>
        </p:txBody>
      </p:sp>
      <p:sp>
        <p:nvSpPr>
          <p:cNvPr id="5" name="TextBox 4"/>
          <p:cNvSpPr txBox="1"/>
          <p:nvPr/>
        </p:nvSpPr>
        <p:spPr>
          <a:xfrm>
            <a:off x="6811347" y="2402791"/>
            <a:ext cx="5001517" cy="830997"/>
          </a:xfrm>
          <a:prstGeom prst="rect">
            <a:avLst/>
          </a:prstGeom>
          <a:noFill/>
        </p:spPr>
        <p:txBody>
          <a:bodyPr wrap="square" rtlCol="0">
            <a:spAutoFit/>
          </a:bodyPr>
          <a:lstStyle/>
          <a:p>
            <a:r>
              <a:rPr lang="en-US" sz="2400" dirty="0"/>
              <a:t>Send </a:t>
            </a:r>
            <a:r>
              <a:rPr lang="en-US" sz="2400" dirty="0" err="1"/>
              <a:t>ack</a:t>
            </a:r>
            <a:r>
              <a:rPr lang="en-US" sz="2400" dirty="0"/>
              <a:t> to client after receiving the whole file</a:t>
            </a:r>
          </a:p>
        </p:txBody>
      </p:sp>
      <p:pic>
        <p:nvPicPr>
          <p:cNvPr id="3" name="Picture 2"/>
          <p:cNvPicPr>
            <a:picLocks noChangeAspect="1"/>
          </p:cNvPicPr>
          <p:nvPr/>
        </p:nvPicPr>
        <p:blipFill>
          <a:blip r:embed="rId2"/>
          <a:stretch>
            <a:fillRect/>
          </a:stretch>
        </p:blipFill>
        <p:spPr>
          <a:xfrm>
            <a:off x="495203" y="2014886"/>
            <a:ext cx="6181725" cy="1514475"/>
          </a:xfrm>
          <a:prstGeom prst="rect">
            <a:avLst/>
          </a:prstGeom>
        </p:spPr>
      </p:pic>
      <p:pic>
        <p:nvPicPr>
          <p:cNvPr id="6" name="Picture 5"/>
          <p:cNvPicPr>
            <a:picLocks noChangeAspect="1"/>
          </p:cNvPicPr>
          <p:nvPr/>
        </p:nvPicPr>
        <p:blipFill>
          <a:blip r:embed="rId3"/>
          <a:stretch>
            <a:fillRect/>
          </a:stretch>
        </p:blipFill>
        <p:spPr>
          <a:xfrm>
            <a:off x="495201" y="4379319"/>
            <a:ext cx="6953251" cy="819150"/>
          </a:xfrm>
          <a:prstGeom prst="rect">
            <a:avLst/>
          </a:prstGeom>
        </p:spPr>
      </p:pic>
      <p:sp>
        <p:nvSpPr>
          <p:cNvPr id="7" name="TextBox 6"/>
          <p:cNvSpPr txBox="1"/>
          <p:nvPr/>
        </p:nvSpPr>
        <p:spPr>
          <a:xfrm>
            <a:off x="7625734" y="4519281"/>
            <a:ext cx="3867020" cy="830997"/>
          </a:xfrm>
          <a:prstGeom prst="rect">
            <a:avLst/>
          </a:prstGeom>
          <a:noFill/>
        </p:spPr>
        <p:txBody>
          <a:bodyPr wrap="square" rtlCol="0">
            <a:spAutoFit/>
          </a:bodyPr>
          <a:lstStyle/>
          <a:p>
            <a:r>
              <a:rPr lang="en-US" sz="2400" dirty="0"/>
              <a:t>Save the file from buffer to a file</a:t>
            </a:r>
          </a:p>
        </p:txBody>
      </p:sp>
    </p:spTree>
    <p:extLst>
      <p:ext uri="{BB962C8B-B14F-4D97-AF65-F5344CB8AC3E}">
        <p14:creationId xmlns:p14="http://schemas.microsoft.com/office/powerpoint/2010/main" val="3834445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C595D1-5F60-544C-997C-4CF284FAEB15}"/>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1EFD5A79-EC47-EE48-881F-78D26416AE2A}"/>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CF1A1537-0713-8447-B6F0-F20287921BCF}"/>
              </a:ext>
            </a:extLst>
          </p:cNvPr>
          <p:cNvSpPr>
            <a:spLocks noGrp="1"/>
          </p:cNvSpPr>
          <p:nvPr>
            <p:ph type="sldNum" sz="quarter" idx="12"/>
          </p:nvPr>
        </p:nvSpPr>
        <p:spPr/>
        <p:txBody>
          <a:bodyPr/>
          <a:lstStyle/>
          <a:p>
            <a:fld id="{9DC9C1B8-E0BD-4B9F-A6A4-44AD34B1169C}" type="slidenum">
              <a:rPr lang="en-US" smtClean="0"/>
              <a:t>39</a:t>
            </a:fld>
            <a:endParaRPr lang="en-US"/>
          </a:p>
        </p:txBody>
      </p:sp>
      <p:pic>
        <p:nvPicPr>
          <p:cNvPr id="5" name="Picture 4">
            <a:extLst>
              <a:ext uri="{FF2B5EF4-FFF2-40B4-BE49-F238E27FC236}">
                <a16:creationId xmlns:a16="http://schemas.microsoft.com/office/drawing/2014/main" id="{9B5697DA-E9F3-0443-B95F-EDECAD3BBCF8}"/>
              </a:ext>
            </a:extLst>
          </p:cNvPr>
          <p:cNvPicPr>
            <a:picLocks noChangeAspect="1"/>
          </p:cNvPicPr>
          <p:nvPr/>
        </p:nvPicPr>
        <p:blipFill>
          <a:blip r:embed="rId2"/>
          <a:stretch>
            <a:fillRect/>
          </a:stretch>
        </p:blipFill>
        <p:spPr>
          <a:xfrm>
            <a:off x="1321823" y="0"/>
            <a:ext cx="9548354" cy="6858000"/>
          </a:xfrm>
          <a:prstGeom prst="rect">
            <a:avLst/>
          </a:prstGeom>
        </p:spPr>
      </p:pic>
      <p:sp>
        <p:nvSpPr>
          <p:cNvPr id="6" name="Rectangle 5">
            <a:extLst>
              <a:ext uri="{FF2B5EF4-FFF2-40B4-BE49-F238E27FC236}">
                <a16:creationId xmlns:a16="http://schemas.microsoft.com/office/drawing/2014/main" id="{A57BCB5A-79AA-424D-8E7B-1CF091C8EF04}"/>
              </a:ext>
            </a:extLst>
          </p:cNvPr>
          <p:cNvSpPr/>
          <p:nvPr/>
        </p:nvSpPr>
        <p:spPr>
          <a:xfrm>
            <a:off x="1722120" y="1417320"/>
            <a:ext cx="4587240" cy="3566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0680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Content Placeholder 2"/>
          <p:cNvSpPr>
            <a:spLocks noGrp="1"/>
          </p:cNvSpPr>
          <p:nvPr>
            <p:ph idx="1"/>
          </p:nvPr>
        </p:nvSpPr>
        <p:spPr>
          <a:xfrm>
            <a:off x="838200" y="1409988"/>
            <a:ext cx="10515600" cy="4351338"/>
          </a:xfrm>
        </p:spPr>
        <p:txBody>
          <a:bodyPr>
            <a:normAutofit/>
          </a:bodyPr>
          <a:lstStyle/>
          <a:p>
            <a:pPr marL="0" indent="0">
              <a:buNone/>
            </a:pPr>
            <a:r>
              <a:rPr lang="en-US" dirty="0"/>
              <a:t> </a:t>
            </a:r>
          </a:p>
          <a:p>
            <a:r>
              <a:rPr lang="en-SG" dirty="0"/>
              <a:t>Develop a socket program in UNIX/Linux that uses (</a:t>
            </a:r>
            <a:r>
              <a:rPr lang="en-SG" dirty="0" err="1"/>
              <a:t>i</a:t>
            </a:r>
            <a:r>
              <a:rPr lang="en-SG" dirty="0"/>
              <a:t>) TCP as the transport protocol and (ii) UDP as the transport protocol for transferring a short message between a client and server. The client sends a string (input by the user) to the server and the server prints the string on the screen after receiving it. </a:t>
            </a:r>
          </a:p>
          <a:p>
            <a:pPr marL="0" indent="0">
              <a:buNone/>
            </a:pPr>
            <a:endParaRPr lang="en-US" dirty="0"/>
          </a:p>
          <a:p>
            <a:pPr marL="514350" indent="-514350">
              <a:buAutoNum type="arabicPeriod"/>
            </a:pPr>
            <a:endParaRPr lang="en-US" dirty="0"/>
          </a:p>
          <a:p>
            <a:pPr marL="0" indent="0">
              <a:buNone/>
            </a:pPr>
            <a:endParaRPr lang="en-US" dirty="0"/>
          </a:p>
        </p:txBody>
      </p:sp>
      <p:sp>
        <p:nvSpPr>
          <p:cNvPr id="6" name="Date Placeholder 5"/>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5" name="Slide Number Placeholder 4"/>
          <p:cNvSpPr>
            <a:spLocks noGrp="1"/>
          </p:cNvSpPr>
          <p:nvPr>
            <p:ph type="sldNum" sz="quarter" idx="12"/>
          </p:nvPr>
        </p:nvSpPr>
        <p:spPr/>
        <p:txBody>
          <a:bodyPr/>
          <a:lstStyle/>
          <a:p>
            <a:fld id="{9DC9C1B8-E0BD-4B9F-A6A4-44AD34B1169C}" type="slidenum">
              <a:rPr lang="en-US" smtClean="0"/>
              <a:t>4</a:t>
            </a:fld>
            <a:endParaRPr lang="en-US"/>
          </a:p>
        </p:txBody>
      </p:sp>
    </p:spTree>
    <p:extLst>
      <p:ext uri="{BB962C8B-B14F-4D97-AF65-F5344CB8AC3E}">
        <p14:creationId xmlns:p14="http://schemas.microsoft.com/office/powerpoint/2010/main" val="127650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headsock.h</a:t>
            </a:r>
            <a:r>
              <a:rPr lang="en-US" dirty="0"/>
              <a:t> (Ex 2)</a:t>
            </a:r>
          </a:p>
        </p:txBody>
      </p:sp>
      <p:sp>
        <p:nvSpPr>
          <p:cNvPr id="7" name="Date Placeholder 6"/>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40</a:t>
            </a:fld>
            <a:endParaRPr lang="en-US"/>
          </a:p>
        </p:txBody>
      </p:sp>
      <p:pic>
        <p:nvPicPr>
          <p:cNvPr id="8" name="Picture 7"/>
          <p:cNvPicPr>
            <a:picLocks noChangeAspect="1"/>
          </p:cNvPicPr>
          <p:nvPr/>
        </p:nvPicPr>
        <p:blipFill>
          <a:blip r:embed="rId2"/>
          <a:stretch>
            <a:fillRect/>
          </a:stretch>
        </p:blipFill>
        <p:spPr>
          <a:xfrm>
            <a:off x="482321" y="1677439"/>
            <a:ext cx="6076950" cy="3619500"/>
          </a:xfrm>
          <a:prstGeom prst="rect">
            <a:avLst/>
          </a:prstGeom>
        </p:spPr>
      </p:pic>
      <p:pic>
        <p:nvPicPr>
          <p:cNvPr id="9" name="Picture 8"/>
          <p:cNvPicPr>
            <a:picLocks noChangeAspect="1"/>
          </p:cNvPicPr>
          <p:nvPr/>
        </p:nvPicPr>
        <p:blipFill>
          <a:blip r:embed="rId3"/>
          <a:stretch>
            <a:fillRect/>
          </a:stretch>
        </p:blipFill>
        <p:spPr>
          <a:xfrm>
            <a:off x="7307580" y="3988411"/>
            <a:ext cx="4247734" cy="2580235"/>
          </a:xfrm>
          <a:prstGeom prst="rect">
            <a:avLst/>
          </a:prstGeom>
        </p:spPr>
      </p:pic>
      <p:pic>
        <p:nvPicPr>
          <p:cNvPr id="10" name="Picture 9"/>
          <p:cNvPicPr>
            <a:picLocks noChangeAspect="1"/>
          </p:cNvPicPr>
          <p:nvPr/>
        </p:nvPicPr>
        <p:blipFill>
          <a:blip r:embed="rId4"/>
          <a:stretch>
            <a:fillRect/>
          </a:stretch>
        </p:blipFill>
        <p:spPr>
          <a:xfrm>
            <a:off x="7307580" y="1601239"/>
            <a:ext cx="3686175" cy="2295525"/>
          </a:xfrm>
          <a:prstGeom prst="rect">
            <a:avLst/>
          </a:prstGeom>
        </p:spPr>
      </p:pic>
    </p:spTree>
    <p:extLst>
      <p:ext uri="{BB962C8B-B14F-4D97-AF65-F5344CB8AC3E}">
        <p14:creationId xmlns:p14="http://schemas.microsoft.com/office/powerpoint/2010/main" val="16475326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3" name="Content Placeholder 2"/>
          <p:cNvSpPr>
            <a:spLocks noGrp="1"/>
          </p:cNvSpPr>
          <p:nvPr>
            <p:ph idx="1"/>
          </p:nvPr>
        </p:nvSpPr>
        <p:spPr/>
        <p:txBody>
          <a:bodyPr>
            <a:normAutofit/>
          </a:bodyPr>
          <a:lstStyle/>
          <a:p>
            <a:r>
              <a:rPr lang="en-SG" dirty="0"/>
              <a:t>Develop a TCP-based client-server socket program for transferring a large message. Here, the message transmitted from the client to server is read from a large file. The message is split into short data-units which are sent one by one without waiting for any acknowledgement between transmissions of two successive data-units. Verify if the file has been sent completely and correctly by comparing the received file with the original file. Measure the message transfer time and throughput for various sizes of data-units. </a:t>
            </a:r>
          </a:p>
          <a:p>
            <a:endParaRPr lang="en-US" dirty="0"/>
          </a:p>
        </p:txBody>
      </p:sp>
      <p:sp>
        <p:nvSpPr>
          <p:cNvPr id="6" name="Date Placeholder 5"/>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5" name="Slide Number Placeholder 4"/>
          <p:cNvSpPr>
            <a:spLocks noGrp="1"/>
          </p:cNvSpPr>
          <p:nvPr>
            <p:ph type="sldNum" sz="quarter" idx="12"/>
          </p:nvPr>
        </p:nvSpPr>
        <p:spPr/>
        <p:txBody>
          <a:bodyPr/>
          <a:lstStyle/>
          <a:p>
            <a:fld id="{9DC9C1B8-E0BD-4B9F-A6A4-44AD34B1169C}" type="slidenum">
              <a:rPr lang="en-US" smtClean="0"/>
              <a:t>41</a:t>
            </a:fld>
            <a:endParaRPr lang="en-US"/>
          </a:p>
        </p:txBody>
      </p:sp>
    </p:spTree>
    <p:extLst>
      <p:ext uri="{BB962C8B-B14F-4D97-AF65-F5344CB8AC3E}">
        <p14:creationId xmlns:p14="http://schemas.microsoft.com/office/powerpoint/2010/main" val="3505537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Client sending file in data units </a:t>
            </a:r>
          </a:p>
        </p:txBody>
      </p:sp>
      <p:sp>
        <p:nvSpPr>
          <p:cNvPr id="8" name="Date Placeholder 7"/>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7" name="Slide Number Placeholder 6"/>
          <p:cNvSpPr>
            <a:spLocks noGrp="1"/>
          </p:cNvSpPr>
          <p:nvPr>
            <p:ph type="sldNum" sz="quarter" idx="12"/>
          </p:nvPr>
        </p:nvSpPr>
        <p:spPr/>
        <p:txBody>
          <a:bodyPr/>
          <a:lstStyle/>
          <a:p>
            <a:fld id="{9DC9C1B8-E0BD-4B9F-A6A4-44AD34B1169C}" type="slidenum">
              <a:rPr lang="en-US" smtClean="0"/>
              <a:t>42</a:t>
            </a:fld>
            <a:endParaRPr lang="en-US"/>
          </a:p>
        </p:txBody>
      </p:sp>
      <p:pic>
        <p:nvPicPr>
          <p:cNvPr id="4" name="Picture 3"/>
          <p:cNvPicPr>
            <a:picLocks noChangeAspect="1"/>
          </p:cNvPicPr>
          <p:nvPr/>
        </p:nvPicPr>
        <p:blipFill>
          <a:blip r:embed="rId2"/>
          <a:stretch>
            <a:fillRect/>
          </a:stretch>
        </p:blipFill>
        <p:spPr>
          <a:xfrm>
            <a:off x="838201" y="1712265"/>
            <a:ext cx="7573255" cy="4795838"/>
          </a:xfrm>
          <a:prstGeom prst="rect">
            <a:avLst/>
          </a:prstGeom>
        </p:spPr>
      </p:pic>
      <p:sp>
        <p:nvSpPr>
          <p:cNvPr id="5" name="TextBox 4"/>
          <p:cNvSpPr txBox="1"/>
          <p:nvPr/>
        </p:nvSpPr>
        <p:spPr>
          <a:xfrm>
            <a:off x="8411454" y="2509937"/>
            <a:ext cx="3261143" cy="830997"/>
          </a:xfrm>
          <a:prstGeom prst="rect">
            <a:avLst/>
          </a:prstGeom>
          <a:noFill/>
        </p:spPr>
        <p:txBody>
          <a:bodyPr wrap="square" rtlCol="0">
            <a:spAutoFit/>
          </a:bodyPr>
          <a:lstStyle/>
          <a:p>
            <a:r>
              <a:rPr lang="en-US" sz="2400" dirty="0"/>
              <a:t>Sending file in data units of size DATALEN </a:t>
            </a:r>
          </a:p>
        </p:txBody>
      </p:sp>
      <p:sp>
        <p:nvSpPr>
          <p:cNvPr id="6" name="Oval 5"/>
          <p:cNvSpPr/>
          <p:nvPr/>
        </p:nvSpPr>
        <p:spPr>
          <a:xfrm>
            <a:off x="4512115" y="3340934"/>
            <a:ext cx="1371600" cy="43853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32098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waits for </a:t>
            </a:r>
            <a:r>
              <a:rPr lang="en-US" dirty="0" err="1"/>
              <a:t>Ack</a:t>
            </a:r>
            <a:endParaRPr lang="en-US" dirty="0"/>
          </a:p>
        </p:txBody>
      </p:sp>
      <p:sp>
        <p:nvSpPr>
          <p:cNvPr id="8" name="Date Placeholder 7"/>
          <p:cNvSpPr>
            <a:spLocks noGrp="1"/>
          </p:cNvSpPr>
          <p:nvPr>
            <p:ph type="dt" sz="half" idx="10"/>
          </p:nvPr>
        </p:nvSpPr>
        <p:spPr/>
        <p:txBody>
          <a:bodyPr/>
          <a:lstStyle/>
          <a:p>
            <a:r>
              <a:rPr lang="en-US"/>
              <a:t>EE4204 (Part 1) Lab</a:t>
            </a:r>
          </a:p>
        </p:txBody>
      </p:sp>
      <p:sp>
        <p:nvSpPr>
          <p:cNvPr id="6" name="Footer Placeholder 5"/>
          <p:cNvSpPr>
            <a:spLocks noGrp="1"/>
          </p:cNvSpPr>
          <p:nvPr>
            <p:ph type="ftr" sz="quarter" idx="11"/>
          </p:nvPr>
        </p:nvSpPr>
        <p:spPr/>
        <p:txBody>
          <a:bodyPr/>
          <a:lstStyle/>
          <a:p>
            <a:r>
              <a:rPr lang="en-US"/>
              <a:t>G. Mohan/NUS</a:t>
            </a:r>
          </a:p>
        </p:txBody>
      </p:sp>
      <p:sp>
        <p:nvSpPr>
          <p:cNvPr id="7" name="Slide Number Placeholder 6"/>
          <p:cNvSpPr>
            <a:spLocks noGrp="1"/>
          </p:cNvSpPr>
          <p:nvPr>
            <p:ph type="sldNum" sz="quarter" idx="12"/>
          </p:nvPr>
        </p:nvSpPr>
        <p:spPr/>
        <p:txBody>
          <a:bodyPr/>
          <a:lstStyle/>
          <a:p>
            <a:fld id="{9DC9C1B8-E0BD-4B9F-A6A4-44AD34B1169C}" type="slidenum">
              <a:rPr lang="en-US" smtClean="0"/>
              <a:t>43</a:t>
            </a:fld>
            <a:endParaRPr lang="en-US"/>
          </a:p>
        </p:txBody>
      </p:sp>
      <p:pic>
        <p:nvPicPr>
          <p:cNvPr id="9" name="Picture 8"/>
          <p:cNvPicPr>
            <a:picLocks noChangeAspect="1"/>
          </p:cNvPicPr>
          <p:nvPr/>
        </p:nvPicPr>
        <p:blipFill>
          <a:blip r:embed="rId2"/>
          <a:stretch>
            <a:fillRect/>
          </a:stretch>
        </p:blipFill>
        <p:spPr>
          <a:xfrm>
            <a:off x="609600" y="1873611"/>
            <a:ext cx="5505450" cy="466725"/>
          </a:xfrm>
          <a:prstGeom prst="rect">
            <a:avLst/>
          </a:prstGeom>
        </p:spPr>
      </p:pic>
      <p:sp>
        <p:nvSpPr>
          <p:cNvPr id="5" name="Oval 4"/>
          <p:cNvSpPr/>
          <p:nvPr/>
        </p:nvSpPr>
        <p:spPr>
          <a:xfrm>
            <a:off x="3454400" y="1705085"/>
            <a:ext cx="2904235" cy="73457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609600" y="2805771"/>
            <a:ext cx="10001250" cy="3143250"/>
          </a:xfrm>
          <a:prstGeom prst="rect">
            <a:avLst/>
          </a:prstGeom>
        </p:spPr>
      </p:pic>
    </p:spTree>
    <p:extLst>
      <p:ext uri="{BB962C8B-B14F-4D97-AF65-F5344CB8AC3E}">
        <p14:creationId xmlns:p14="http://schemas.microsoft.com/office/powerpoint/2010/main" val="420261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178390-3F14-4A41-BC52-53B9ECE4978C}"/>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3946EA79-88CF-A643-8FF9-F91B4D46D15D}"/>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D1D39807-8478-6442-BFE2-6D0D5F6A1DCF}"/>
              </a:ext>
            </a:extLst>
          </p:cNvPr>
          <p:cNvSpPr>
            <a:spLocks noGrp="1"/>
          </p:cNvSpPr>
          <p:nvPr>
            <p:ph type="sldNum" sz="quarter" idx="12"/>
          </p:nvPr>
        </p:nvSpPr>
        <p:spPr/>
        <p:txBody>
          <a:bodyPr/>
          <a:lstStyle/>
          <a:p>
            <a:fld id="{9DC9C1B8-E0BD-4B9F-A6A4-44AD34B1169C}" type="slidenum">
              <a:rPr lang="en-US" smtClean="0"/>
              <a:t>44</a:t>
            </a:fld>
            <a:endParaRPr lang="en-US"/>
          </a:p>
        </p:txBody>
      </p:sp>
      <p:pic>
        <p:nvPicPr>
          <p:cNvPr id="5" name="Picture 4">
            <a:extLst>
              <a:ext uri="{FF2B5EF4-FFF2-40B4-BE49-F238E27FC236}">
                <a16:creationId xmlns:a16="http://schemas.microsoft.com/office/drawing/2014/main" id="{EDF63E91-455F-D54A-A731-39571D9D3C87}"/>
              </a:ext>
            </a:extLst>
          </p:cNvPr>
          <p:cNvPicPr>
            <a:picLocks noChangeAspect="1"/>
          </p:cNvPicPr>
          <p:nvPr/>
        </p:nvPicPr>
        <p:blipFill>
          <a:blip r:embed="rId3"/>
          <a:stretch>
            <a:fillRect/>
          </a:stretch>
        </p:blipFill>
        <p:spPr>
          <a:xfrm>
            <a:off x="2695775" y="0"/>
            <a:ext cx="6800450" cy="6858000"/>
          </a:xfrm>
          <a:prstGeom prst="rect">
            <a:avLst/>
          </a:prstGeom>
        </p:spPr>
      </p:pic>
      <p:sp>
        <p:nvSpPr>
          <p:cNvPr id="6" name="Rectangle 5">
            <a:extLst>
              <a:ext uri="{FF2B5EF4-FFF2-40B4-BE49-F238E27FC236}">
                <a16:creationId xmlns:a16="http://schemas.microsoft.com/office/drawing/2014/main" id="{C3354722-B7CC-D740-BBF9-0EA4D7C3A73C}"/>
              </a:ext>
            </a:extLst>
          </p:cNvPr>
          <p:cNvSpPr/>
          <p:nvPr/>
        </p:nvSpPr>
        <p:spPr>
          <a:xfrm>
            <a:off x="3063240" y="3413760"/>
            <a:ext cx="298704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199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3: Server receiving file in data units</a:t>
            </a:r>
          </a:p>
        </p:txBody>
      </p:sp>
      <p:sp>
        <p:nvSpPr>
          <p:cNvPr id="7" name="Date Placeholder 6"/>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45</a:t>
            </a:fld>
            <a:endParaRPr lang="en-US"/>
          </a:p>
        </p:txBody>
      </p:sp>
      <p:sp>
        <p:nvSpPr>
          <p:cNvPr id="5" name="TextBox 4"/>
          <p:cNvSpPr txBox="1"/>
          <p:nvPr/>
        </p:nvSpPr>
        <p:spPr>
          <a:xfrm>
            <a:off x="8948057" y="3076733"/>
            <a:ext cx="2930179" cy="1200329"/>
          </a:xfrm>
          <a:prstGeom prst="rect">
            <a:avLst/>
          </a:prstGeom>
          <a:noFill/>
        </p:spPr>
        <p:txBody>
          <a:bodyPr wrap="square" rtlCol="0">
            <a:spAutoFit/>
          </a:bodyPr>
          <a:lstStyle/>
          <a:p>
            <a:r>
              <a:rPr lang="en-US" sz="2400" dirty="0"/>
              <a:t>Receiving file in data units of size DATALEN </a:t>
            </a:r>
          </a:p>
        </p:txBody>
      </p:sp>
      <p:pic>
        <p:nvPicPr>
          <p:cNvPr id="3" name="Picture 2"/>
          <p:cNvPicPr>
            <a:picLocks noChangeAspect="1"/>
          </p:cNvPicPr>
          <p:nvPr/>
        </p:nvPicPr>
        <p:blipFill>
          <a:blip r:embed="rId2"/>
          <a:stretch>
            <a:fillRect/>
          </a:stretch>
        </p:blipFill>
        <p:spPr>
          <a:xfrm>
            <a:off x="193028" y="1690688"/>
            <a:ext cx="8626329" cy="4711084"/>
          </a:xfrm>
          <a:prstGeom prst="rect">
            <a:avLst/>
          </a:prstGeom>
        </p:spPr>
      </p:pic>
    </p:spTree>
    <p:extLst>
      <p:ext uri="{BB962C8B-B14F-4D97-AF65-F5344CB8AC3E}">
        <p14:creationId xmlns:p14="http://schemas.microsoft.com/office/powerpoint/2010/main" val="4261686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643" y="242060"/>
            <a:ext cx="10515600" cy="1325563"/>
          </a:xfrm>
        </p:spPr>
        <p:txBody>
          <a:bodyPr/>
          <a:lstStyle/>
          <a:p>
            <a:r>
              <a:rPr lang="en-US" dirty="0"/>
              <a:t>Server sending </a:t>
            </a:r>
            <a:r>
              <a:rPr lang="en-US" dirty="0" err="1"/>
              <a:t>Ack</a:t>
            </a:r>
            <a:r>
              <a:rPr lang="en-US" dirty="0"/>
              <a:t> and saving the file</a:t>
            </a:r>
          </a:p>
        </p:txBody>
      </p:sp>
      <p:sp>
        <p:nvSpPr>
          <p:cNvPr id="11" name="Date Placeholder 10"/>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46</a:t>
            </a:fld>
            <a:endParaRPr lang="en-US"/>
          </a:p>
        </p:txBody>
      </p:sp>
      <p:sp>
        <p:nvSpPr>
          <p:cNvPr id="5" name="TextBox 4"/>
          <p:cNvSpPr txBox="1"/>
          <p:nvPr/>
        </p:nvSpPr>
        <p:spPr>
          <a:xfrm>
            <a:off x="9123489" y="2379237"/>
            <a:ext cx="3301596" cy="461665"/>
          </a:xfrm>
          <a:prstGeom prst="rect">
            <a:avLst/>
          </a:prstGeom>
          <a:noFill/>
        </p:spPr>
        <p:txBody>
          <a:bodyPr wrap="square" rtlCol="0">
            <a:spAutoFit/>
          </a:bodyPr>
          <a:lstStyle/>
          <a:p>
            <a:r>
              <a:rPr lang="en-US" sz="2400" dirty="0"/>
              <a:t>Send </a:t>
            </a:r>
            <a:r>
              <a:rPr lang="en-US" sz="2400" dirty="0" err="1"/>
              <a:t>ack</a:t>
            </a:r>
            <a:r>
              <a:rPr lang="en-US" sz="2400" dirty="0"/>
              <a:t> to client</a:t>
            </a:r>
          </a:p>
        </p:txBody>
      </p:sp>
      <p:sp>
        <p:nvSpPr>
          <p:cNvPr id="7" name="TextBox 6"/>
          <p:cNvSpPr txBox="1"/>
          <p:nvPr/>
        </p:nvSpPr>
        <p:spPr>
          <a:xfrm>
            <a:off x="7859000" y="3574932"/>
            <a:ext cx="3571001" cy="830997"/>
          </a:xfrm>
          <a:prstGeom prst="rect">
            <a:avLst/>
          </a:prstGeom>
          <a:noFill/>
        </p:spPr>
        <p:txBody>
          <a:bodyPr wrap="square" rtlCol="0">
            <a:spAutoFit/>
          </a:bodyPr>
          <a:lstStyle/>
          <a:p>
            <a:r>
              <a:rPr lang="en-US" sz="2400" dirty="0"/>
              <a:t>Save the file from buffer to a file</a:t>
            </a:r>
          </a:p>
        </p:txBody>
      </p:sp>
      <p:pic>
        <p:nvPicPr>
          <p:cNvPr id="4" name="Picture 3"/>
          <p:cNvPicPr>
            <a:picLocks noChangeAspect="1"/>
          </p:cNvPicPr>
          <p:nvPr/>
        </p:nvPicPr>
        <p:blipFill>
          <a:blip r:embed="rId2"/>
          <a:stretch>
            <a:fillRect/>
          </a:stretch>
        </p:blipFill>
        <p:spPr>
          <a:xfrm>
            <a:off x="486890" y="1688589"/>
            <a:ext cx="4587135" cy="382261"/>
          </a:xfrm>
          <a:prstGeom prst="rect">
            <a:avLst/>
          </a:prstGeom>
        </p:spPr>
      </p:pic>
      <p:pic>
        <p:nvPicPr>
          <p:cNvPr id="8" name="Picture 7"/>
          <p:cNvPicPr>
            <a:picLocks noChangeAspect="1"/>
          </p:cNvPicPr>
          <p:nvPr/>
        </p:nvPicPr>
        <p:blipFill>
          <a:blip r:embed="rId3"/>
          <a:stretch>
            <a:fillRect/>
          </a:stretch>
        </p:blipFill>
        <p:spPr>
          <a:xfrm>
            <a:off x="486890" y="2070850"/>
            <a:ext cx="8543383" cy="1231035"/>
          </a:xfrm>
          <a:prstGeom prst="rect">
            <a:avLst/>
          </a:prstGeom>
        </p:spPr>
      </p:pic>
      <p:pic>
        <p:nvPicPr>
          <p:cNvPr id="9" name="Picture 8"/>
          <p:cNvPicPr>
            <a:picLocks noChangeAspect="1"/>
          </p:cNvPicPr>
          <p:nvPr/>
        </p:nvPicPr>
        <p:blipFill>
          <a:blip r:embed="rId4"/>
          <a:stretch>
            <a:fillRect/>
          </a:stretch>
        </p:blipFill>
        <p:spPr>
          <a:xfrm>
            <a:off x="486888" y="3682044"/>
            <a:ext cx="7007605" cy="775071"/>
          </a:xfrm>
          <a:prstGeom prst="rect">
            <a:avLst/>
          </a:prstGeom>
        </p:spPr>
      </p:pic>
    </p:spTree>
    <p:extLst>
      <p:ext uri="{BB962C8B-B14F-4D97-AF65-F5344CB8AC3E}">
        <p14:creationId xmlns:p14="http://schemas.microsoft.com/office/powerpoint/2010/main" val="804197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8445B7-6D9E-2148-956A-06A67FD8E1D1}"/>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D8C1DB21-CFD9-744A-9954-5BE8952A8588}"/>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33B30E63-D564-9E4E-B47F-257ABAAB787A}"/>
              </a:ext>
            </a:extLst>
          </p:cNvPr>
          <p:cNvSpPr>
            <a:spLocks noGrp="1"/>
          </p:cNvSpPr>
          <p:nvPr>
            <p:ph type="sldNum" sz="quarter" idx="12"/>
          </p:nvPr>
        </p:nvSpPr>
        <p:spPr/>
        <p:txBody>
          <a:bodyPr/>
          <a:lstStyle/>
          <a:p>
            <a:fld id="{9DC9C1B8-E0BD-4B9F-A6A4-44AD34B1169C}" type="slidenum">
              <a:rPr lang="en-US" smtClean="0"/>
              <a:t>47</a:t>
            </a:fld>
            <a:endParaRPr lang="en-US"/>
          </a:p>
        </p:txBody>
      </p:sp>
      <p:pic>
        <p:nvPicPr>
          <p:cNvPr id="5" name="Picture 4">
            <a:extLst>
              <a:ext uri="{FF2B5EF4-FFF2-40B4-BE49-F238E27FC236}">
                <a16:creationId xmlns:a16="http://schemas.microsoft.com/office/drawing/2014/main" id="{01322047-1589-AD45-BF1E-93CE1E0E54C4}"/>
              </a:ext>
            </a:extLst>
          </p:cNvPr>
          <p:cNvPicPr>
            <a:picLocks noChangeAspect="1"/>
          </p:cNvPicPr>
          <p:nvPr/>
        </p:nvPicPr>
        <p:blipFill>
          <a:blip r:embed="rId2"/>
          <a:stretch>
            <a:fillRect/>
          </a:stretch>
        </p:blipFill>
        <p:spPr>
          <a:xfrm>
            <a:off x="1709243" y="0"/>
            <a:ext cx="9474554" cy="6858000"/>
          </a:xfrm>
          <a:prstGeom prst="rect">
            <a:avLst/>
          </a:prstGeom>
        </p:spPr>
      </p:pic>
      <p:sp>
        <p:nvSpPr>
          <p:cNvPr id="6" name="Rectangle 5">
            <a:extLst>
              <a:ext uri="{FF2B5EF4-FFF2-40B4-BE49-F238E27FC236}">
                <a16:creationId xmlns:a16="http://schemas.microsoft.com/office/drawing/2014/main" id="{D15EDD7E-6E7C-A54B-BBF1-A4A1A77D3A66}"/>
              </a:ext>
            </a:extLst>
          </p:cNvPr>
          <p:cNvSpPr/>
          <p:nvPr/>
        </p:nvSpPr>
        <p:spPr>
          <a:xfrm>
            <a:off x="2209800" y="1813560"/>
            <a:ext cx="4373880" cy="3002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4145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headsock.h</a:t>
            </a:r>
            <a:r>
              <a:rPr lang="en-US" dirty="0"/>
              <a:t> (Ex 3)</a:t>
            </a:r>
          </a:p>
        </p:txBody>
      </p:sp>
      <p:sp>
        <p:nvSpPr>
          <p:cNvPr id="7" name="Date Placeholder 6"/>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48</a:t>
            </a:fld>
            <a:endParaRPr lang="en-US"/>
          </a:p>
        </p:txBody>
      </p:sp>
      <p:pic>
        <p:nvPicPr>
          <p:cNvPr id="5" name="Picture 4"/>
          <p:cNvPicPr>
            <a:picLocks noChangeAspect="1"/>
          </p:cNvPicPr>
          <p:nvPr/>
        </p:nvPicPr>
        <p:blipFill>
          <a:blip r:embed="rId2"/>
          <a:stretch>
            <a:fillRect/>
          </a:stretch>
        </p:blipFill>
        <p:spPr>
          <a:xfrm>
            <a:off x="7192608" y="1601342"/>
            <a:ext cx="3638551" cy="2095500"/>
          </a:xfrm>
          <a:prstGeom prst="rect">
            <a:avLst/>
          </a:prstGeom>
        </p:spPr>
      </p:pic>
      <p:pic>
        <p:nvPicPr>
          <p:cNvPr id="4" name="Picture 3"/>
          <p:cNvPicPr>
            <a:picLocks noChangeAspect="1"/>
          </p:cNvPicPr>
          <p:nvPr/>
        </p:nvPicPr>
        <p:blipFill>
          <a:blip r:embed="rId3"/>
          <a:stretch>
            <a:fillRect/>
          </a:stretch>
        </p:blipFill>
        <p:spPr>
          <a:xfrm>
            <a:off x="609600" y="1774768"/>
            <a:ext cx="5657850" cy="2743200"/>
          </a:xfrm>
          <a:prstGeom prst="rect">
            <a:avLst/>
          </a:prstGeom>
        </p:spPr>
      </p:pic>
      <p:pic>
        <p:nvPicPr>
          <p:cNvPr id="10" name="Picture 9"/>
          <p:cNvPicPr>
            <a:picLocks noChangeAspect="1"/>
          </p:cNvPicPr>
          <p:nvPr/>
        </p:nvPicPr>
        <p:blipFill>
          <a:blip r:embed="rId4"/>
          <a:stretch>
            <a:fillRect/>
          </a:stretch>
        </p:blipFill>
        <p:spPr>
          <a:xfrm>
            <a:off x="7192608" y="3724845"/>
            <a:ext cx="4705350" cy="2724150"/>
          </a:xfrm>
          <a:prstGeom prst="rect">
            <a:avLst/>
          </a:prstGeom>
        </p:spPr>
      </p:pic>
    </p:spTree>
    <p:extLst>
      <p:ext uri="{BB962C8B-B14F-4D97-AF65-F5344CB8AC3E}">
        <p14:creationId xmlns:p14="http://schemas.microsoft.com/office/powerpoint/2010/main" val="2523331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Problem</a:t>
            </a:r>
          </a:p>
        </p:txBody>
      </p:sp>
      <p:sp>
        <p:nvSpPr>
          <p:cNvPr id="3" name="Content Placeholder 2"/>
          <p:cNvSpPr>
            <a:spLocks noGrp="1"/>
          </p:cNvSpPr>
          <p:nvPr>
            <p:ph idx="1"/>
          </p:nvPr>
        </p:nvSpPr>
        <p:spPr/>
        <p:txBody>
          <a:bodyPr>
            <a:normAutofit fontScale="92500" lnSpcReduction="20000"/>
          </a:bodyPr>
          <a:lstStyle/>
          <a:p>
            <a:pPr algn="just"/>
            <a:r>
              <a:rPr lang="en-GB" dirty="0"/>
              <a:t>Develop a UDP-based client-server socket program for transferring a large message. Here, the message transmitted from the client to server is read from a large file. The message is split into short data-units (DUs) which are sent and acknowledged in batches of size 1, 2, and 3 DUs. The sender sends one DU, waits for an acknowledgment (ACK); sends two DUs, waits for an ACK; sends three DUs, waits for an ACK; and repeats the above procedure until the entire file is sent. The receiver sends an ACK after receiving a DU; sends next ACK after receiving two DUs; sends next ACK after receiving three DUs; and repeats the above procedure. </a:t>
            </a:r>
          </a:p>
          <a:p>
            <a:pPr algn="just"/>
            <a:endParaRPr lang="en-GB" dirty="0"/>
          </a:p>
        </p:txBody>
      </p:sp>
      <p:sp>
        <p:nvSpPr>
          <p:cNvPr id="6" name="Date Placeholder 5"/>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5" name="Slide Number Placeholder 4"/>
          <p:cNvSpPr>
            <a:spLocks noGrp="1"/>
          </p:cNvSpPr>
          <p:nvPr>
            <p:ph type="sldNum" sz="quarter" idx="12"/>
          </p:nvPr>
        </p:nvSpPr>
        <p:spPr/>
        <p:txBody>
          <a:bodyPr/>
          <a:lstStyle/>
          <a:p>
            <a:fld id="{9DC9C1B8-E0BD-4B9F-A6A4-44AD34B1169C}" type="slidenum">
              <a:rPr lang="en-US" smtClean="0"/>
              <a:t>49</a:t>
            </a:fld>
            <a:endParaRPr lang="en-US"/>
          </a:p>
        </p:txBody>
      </p:sp>
    </p:spTree>
    <p:extLst>
      <p:ext uri="{BB962C8B-B14F-4D97-AF65-F5344CB8AC3E}">
        <p14:creationId xmlns:p14="http://schemas.microsoft.com/office/powerpoint/2010/main" val="708214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B001-1B5A-8E4F-8257-A05DD91565D5}"/>
              </a:ext>
            </a:extLst>
          </p:cNvPr>
          <p:cNvSpPr>
            <a:spLocks noGrp="1"/>
          </p:cNvSpPr>
          <p:nvPr>
            <p:ph type="title"/>
          </p:nvPr>
        </p:nvSpPr>
        <p:spPr/>
        <p:txBody>
          <a:bodyPr/>
          <a:lstStyle/>
          <a:p>
            <a:r>
              <a:rPr lang="en-US" dirty="0"/>
              <a:t>UDP (Connectionless)</a:t>
            </a:r>
          </a:p>
        </p:txBody>
      </p:sp>
      <p:sp>
        <p:nvSpPr>
          <p:cNvPr id="3" name="Text Placeholder 2">
            <a:extLst>
              <a:ext uri="{FF2B5EF4-FFF2-40B4-BE49-F238E27FC236}">
                <a16:creationId xmlns:a16="http://schemas.microsoft.com/office/drawing/2014/main" id="{0A45A38E-740E-8D46-B0E7-348FC662E46F}"/>
              </a:ext>
            </a:extLst>
          </p:cNvPr>
          <p:cNvSpPr>
            <a:spLocks noGrp="1"/>
          </p:cNvSpPr>
          <p:nvPr>
            <p:ph type="body" idx="1"/>
          </p:nvPr>
        </p:nvSpPr>
        <p:spPr/>
        <p:txBody>
          <a:bodyPr/>
          <a:lstStyle/>
          <a:p>
            <a:r>
              <a:rPr lang="en-US" dirty="0"/>
              <a:t>Server</a:t>
            </a:r>
          </a:p>
        </p:txBody>
      </p:sp>
      <p:sp>
        <p:nvSpPr>
          <p:cNvPr id="4" name="Content Placeholder 3">
            <a:extLst>
              <a:ext uri="{FF2B5EF4-FFF2-40B4-BE49-F238E27FC236}">
                <a16:creationId xmlns:a16="http://schemas.microsoft.com/office/drawing/2014/main" id="{EDAF9D6D-C582-4242-9FB4-52D243AF528A}"/>
              </a:ext>
            </a:extLst>
          </p:cNvPr>
          <p:cNvSpPr>
            <a:spLocks noGrp="1"/>
          </p:cNvSpPr>
          <p:nvPr>
            <p:ph sz="half" idx="2"/>
          </p:nvPr>
        </p:nvSpPr>
        <p:spPr/>
        <p:txBody>
          <a:bodyPr/>
          <a:lstStyle/>
          <a:p>
            <a:r>
              <a:rPr lang="en-US" dirty="0"/>
              <a:t>Create socket</a:t>
            </a:r>
          </a:p>
          <a:p>
            <a:r>
              <a:rPr lang="en-US" dirty="0"/>
              <a:t>Bind</a:t>
            </a:r>
          </a:p>
          <a:p>
            <a:r>
              <a:rPr lang="en-US" dirty="0" err="1"/>
              <a:t>ReceiveFrom</a:t>
            </a:r>
            <a:endParaRPr lang="en-US" dirty="0"/>
          </a:p>
        </p:txBody>
      </p:sp>
      <p:sp>
        <p:nvSpPr>
          <p:cNvPr id="5" name="Text Placeholder 4">
            <a:extLst>
              <a:ext uri="{FF2B5EF4-FFF2-40B4-BE49-F238E27FC236}">
                <a16:creationId xmlns:a16="http://schemas.microsoft.com/office/drawing/2014/main" id="{836856B0-8AF8-6E43-8CE0-5EB02151DEE4}"/>
              </a:ext>
            </a:extLst>
          </p:cNvPr>
          <p:cNvSpPr>
            <a:spLocks noGrp="1"/>
          </p:cNvSpPr>
          <p:nvPr>
            <p:ph type="body" sz="quarter" idx="3"/>
          </p:nvPr>
        </p:nvSpPr>
        <p:spPr/>
        <p:txBody>
          <a:bodyPr/>
          <a:lstStyle/>
          <a:p>
            <a:r>
              <a:rPr lang="en-US" dirty="0"/>
              <a:t>client</a:t>
            </a:r>
          </a:p>
        </p:txBody>
      </p:sp>
      <p:sp>
        <p:nvSpPr>
          <p:cNvPr id="6" name="Content Placeholder 5">
            <a:extLst>
              <a:ext uri="{FF2B5EF4-FFF2-40B4-BE49-F238E27FC236}">
                <a16:creationId xmlns:a16="http://schemas.microsoft.com/office/drawing/2014/main" id="{06FAB1EF-7217-9A4B-BF43-A9E7033B2F19}"/>
              </a:ext>
            </a:extLst>
          </p:cNvPr>
          <p:cNvSpPr>
            <a:spLocks noGrp="1"/>
          </p:cNvSpPr>
          <p:nvPr>
            <p:ph sz="quarter" idx="4"/>
          </p:nvPr>
        </p:nvSpPr>
        <p:spPr/>
        <p:txBody>
          <a:bodyPr/>
          <a:lstStyle/>
          <a:p>
            <a:r>
              <a:rPr lang="en-US" dirty="0"/>
              <a:t>Create socket</a:t>
            </a:r>
          </a:p>
          <a:p>
            <a:r>
              <a:rPr lang="en-US" dirty="0" err="1"/>
              <a:t>SendTo</a:t>
            </a:r>
            <a:endParaRPr lang="en-US" dirty="0"/>
          </a:p>
          <a:p>
            <a:endParaRPr lang="en-US" dirty="0"/>
          </a:p>
          <a:p>
            <a:endParaRPr lang="en-US" dirty="0"/>
          </a:p>
        </p:txBody>
      </p:sp>
      <p:sp>
        <p:nvSpPr>
          <p:cNvPr id="7" name="Date Placeholder 6">
            <a:extLst>
              <a:ext uri="{FF2B5EF4-FFF2-40B4-BE49-F238E27FC236}">
                <a16:creationId xmlns:a16="http://schemas.microsoft.com/office/drawing/2014/main" id="{710F36AB-3985-C54F-AF4B-12A32F22B7E1}"/>
              </a:ext>
            </a:extLst>
          </p:cNvPr>
          <p:cNvSpPr>
            <a:spLocks noGrp="1"/>
          </p:cNvSpPr>
          <p:nvPr>
            <p:ph type="dt" sz="half" idx="10"/>
          </p:nvPr>
        </p:nvSpPr>
        <p:spPr/>
        <p:txBody>
          <a:bodyPr/>
          <a:lstStyle/>
          <a:p>
            <a:r>
              <a:rPr lang="en-US"/>
              <a:t>EE4204 (Part 1) Lab</a:t>
            </a:r>
          </a:p>
        </p:txBody>
      </p:sp>
      <p:sp>
        <p:nvSpPr>
          <p:cNvPr id="8" name="Footer Placeholder 7">
            <a:extLst>
              <a:ext uri="{FF2B5EF4-FFF2-40B4-BE49-F238E27FC236}">
                <a16:creationId xmlns:a16="http://schemas.microsoft.com/office/drawing/2014/main" id="{2EF9CB32-F6B0-C54F-A63B-BEEDACFD71EA}"/>
              </a:ext>
            </a:extLst>
          </p:cNvPr>
          <p:cNvSpPr>
            <a:spLocks noGrp="1"/>
          </p:cNvSpPr>
          <p:nvPr>
            <p:ph type="ftr" sz="quarter" idx="11"/>
          </p:nvPr>
        </p:nvSpPr>
        <p:spPr/>
        <p:txBody>
          <a:bodyPr/>
          <a:lstStyle/>
          <a:p>
            <a:r>
              <a:rPr lang="en-US"/>
              <a:t>G. Mohan/NUS</a:t>
            </a:r>
          </a:p>
        </p:txBody>
      </p:sp>
      <p:sp>
        <p:nvSpPr>
          <p:cNvPr id="9" name="Slide Number Placeholder 8">
            <a:extLst>
              <a:ext uri="{FF2B5EF4-FFF2-40B4-BE49-F238E27FC236}">
                <a16:creationId xmlns:a16="http://schemas.microsoft.com/office/drawing/2014/main" id="{56DE5792-47B3-4F4C-ACC2-3A3DAE60614C}"/>
              </a:ext>
            </a:extLst>
          </p:cNvPr>
          <p:cNvSpPr>
            <a:spLocks noGrp="1"/>
          </p:cNvSpPr>
          <p:nvPr>
            <p:ph type="sldNum" sz="quarter" idx="12"/>
          </p:nvPr>
        </p:nvSpPr>
        <p:spPr/>
        <p:txBody>
          <a:bodyPr/>
          <a:lstStyle/>
          <a:p>
            <a:fld id="{9DC9C1B8-E0BD-4B9F-A6A4-44AD34B1169C}" type="slidenum">
              <a:rPr lang="en-US" smtClean="0"/>
              <a:t>5</a:t>
            </a:fld>
            <a:endParaRPr lang="en-US"/>
          </a:p>
        </p:txBody>
      </p:sp>
    </p:spTree>
    <p:extLst>
      <p:ext uri="{BB962C8B-B14F-4D97-AF65-F5344CB8AC3E}">
        <p14:creationId xmlns:p14="http://schemas.microsoft.com/office/powerpoint/2010/main" val="2341077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64B11-6331-1441-BE14-A86AF5860774}"/>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6D67629E-C327-6449-B336-1BE9BACBEBA8}"/>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2987413C-1C8C-4E4C-ACA4-9EF3B3DC93A7}"/>
              </a:ext>
            </a:extLst>
          </p:cNvPr>
          <p:cNvSpPr>
            <a:spLocks noGrp="1"/>
          </p:cNvSpPr>
          <p:nvPr>
            <p:ph type="sldNum" sz="quarter" idx="12"/>
          </p:nvPr>
        </p:nvSpPr>
        <p:spPr/>
        <p:txBody>
          <a:bodyPr/>
          <a:lstStyle/>
          <a:p>
            <a:fld id="{9DC9C1B8-E0BD-4B9F-A6A4-44AD34B1169C}" type="slidenum">
              <a:rPr lang="en-US" smtClean="0"/>
              <a:t>50</a:t>
            </a:fld>
            <a:endParaRPr lang="en-US"/>
          </a:p>
        </p:txBody>
      </p:sp>
      <p:sp>
        <p:nvSpPr>
          <p:cNvPr id="5" name="Rectangle 4">
            <a:extLst>
              <a:ext uri="{FF2B5EF4-FFF2-40B4-BE49-F238E27FC236}">
                <a16:creationId xmlns:a16="http://schemas.microsoft.com/office/drawing/2014/main" id="{B534B3DE-1E70-5F47-B951-AAD885EEDB58}"/>
              </a:ext>
            </a:extLst>
          </p:cNvPr>
          <p:cNvSpPr/>
          <p:nvPr/>
        </p:nvSpPr>
        <p:spPr>
          <a:xfrm>
            <a:off x="2240280" y="1112520"/>
            <a:ext cx="365760" cy="350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115951B-7340-B648-BAE9-08DA952D07CB}"/>
              </a:ext>
            </a:extLst>
          </p:cNvPr>
          <p:cNvSpPr/>
          <p:nvPr/>
        </p:nvSpPr>
        <p:spPr>
          <a:xfrm>
            <a:off x="2240280" y="2842259"/>
            <a:ext cx="365760" cy="350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A69ABCC-82AD-A34C-A435-900890D4FF5D}"/>
              </a:ext>
            </a:extLst>
          </p:cNvPr>
          <p:cNvSpPr/>
          <p:nvPr/>
        </p:nvSpPr>
        <p:spPr>
          <a:xfrm>
            <a:off x="2727960" y="2842259"/>
            <a:ext cx="365760" cy="350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3354AE1-D84A-4B4C-9155-0260E8399F9F}"/>
              </a:ext>
            </a:extLst>
          </p:cNvPr>
          <p:cNvSpPr/>
          <p:nvPr/>
        </p:nvSpPr>
        <p:spPr>
          <a:xfrm>
            <a:off x="2240280" y="4571999"/>
            <a:ext cx="365760" cy="350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BFE449-6340-474F-B9BC-EFB32529C801}"/>
              </a:ext>
            </a:extLst>
          </p:cNvPr>
          <p:cNvSpPr/>
          <p:nvPr/>
        </p:nvSpPr>
        <p:spPr>
          <a:xfrm>
            <a:off x="2727960" y="4571999"/>
            <a:ext cx="365760" cy="350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7E5D72-A681-4C47-BBEF-A47D92E4AFA0}"/>
              </a:ext>
            </a:extLst>
          </p:cNvPr>
          <p:cNvSpPr/>
          <p:nvPr/>
        </p:nvSpPr>
        <p:spPr>
          <a:xfrm>
            <a:off x="3215640" y="4571999"/>
            <a:ext cx="365760" cy="350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938CD46-736A-D64A-86D2-33DE307DDBB1}"/>
              </a:ext>
            </a:extLst>
          </p:cNvPr>
          <p:cNvCxnSpPr/>
          <p:nvPr/>
        </p:nvCxnSpPr>
        <p:spPr>
          <a:xfrm>
            <a:off x="5928360" y="0"/>
            <a:ext cx="0" cy="68580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CA4DE2D-4715-874F-9CD2-7FF07EEA6769}"/>
              </a:ext>
            </a:extLst>
          </p:cNvPr>
          <p:cNvSpPr txBox="1"/>
          <p:nvPr/>
        </p:nvSpPr>
        <p:spPr>
          <a:xfrm>
            <a:off x="2032000" y="104894"/>
            <a:ext cx="1920240" cy="461665"/>
          </a:xfrm>
          <a:prstGeom prst="rect">
            <a:avLst/>
          </a:prstGeom>
          <a:noFill/>
        </p:spPr>
        <p:txBody>
          <a:bodyPr wrap="square" rtlCol="0">
            <a:spAutoFit/>
          </a:bodyPr>
          <a:lstStyle/>
          <a:p>
            <a:pPr algn="ctr"/>
            <a:r>
              <a:rPr lang="en-US" sz="2400" b="1" dirty="0"/>
              <a:t>Client</a:t>
            </a:r>
          </a:p>
        </p:txBody>
      </p:sp>
      <p:sp>
        <p:nvSpPr>
          <p:cNvPr id="15" name="TextBox 14">
            <a:extLst>
              <a:ext uri="{FF2B5EF4-FFF2-40B4-BE49-F238E27FC236}">
                <a16:creationId xmlns:a16="http://schemas.microsoft.com/office/drawing/2014/main" id="{681B2F9F-643C-A24A-A662-7F0FD312B0EA}"/>
              </a:ext>
            </a:extLst>
          </p:cNvPr>
          <p:cNvSpPr txBox="1"/>
          <p:nvPr/>
        </p:nvSpPr>
        <p:spPr>
          <a:xfrm>
            <a:off x="8051800" y="104894"/>
            <a:ext cx="1920240" cy="461665"/>
          </a:xfrm>
          <a:prstGeom prst="rect">
            <a:avLst/>
          </a:prstGeom>
          <a:noFill/>
        </p:spPr>
        <p:txBody>
          <a:bodyPr wrap="square" rtlCol="0">
            <a:spAutoFit/>
          </a:bodyPr>
          <a:lstStyle/>
          <a:p>
            <a:pPr algn="ctr"/>
            <a:r>
              <a:rPr lang="en-US" sz="2400" b="1" dirty="0"/>
              <a:t>Server</a:t>
            </a:r>
          </a:p>
        </p:txBody>
      </p:sp>
      <p:cxnSp>
        <p:nvCxnSpPr>
          <p:cNvPr id="17" name="Straight Connector 16">
            <a:extLst>
              <a:ext uri="{FF2B5EF4-FFF2-40B4-BE49-F238E27FC236}">
                <a16:creationId xmlns:a16="http://schemas.microsoft.com/office/drawing/2014/main" id="{577076BB-AF2F-364E-8B8A-4162B589BC33}"/>
              </a:ext>
            </a:extLst>
          </p:cNvPr>
          <p:cNvCxnSpPr/>
          <p:nvPr/>
        </p:nvCxnSpPr>
        <p:spPr>
          <a:xfrm>
            <a:off x="0" y="1905000"/>
            <a:ext cx="12192000"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9DA0EBA-3942-9549-9F07-9DD4F2AF25B3}"/>
              </a:ext>
            </a:extLst>
          </p:cNvPr>
          <p:cNvCxnSpPr/>
          <p:nvPr/>
        </p:nvCxnSpPr>
        <p:spPr>
          <a:xfrm>
            <a:off x="0" y="3627120"/>
            <a:ext cx="12192000"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3BCF5D-BE0E-7845-8187-968269CE5641}"/>
              </a:ext>
            </a:extLst>
          </p:cNvPr>
          <p:cNvCxnSpPr/>
          <p:nvPr/>
        </p:nvCxnSpPr>
        <p:spPr>
          <a:xfrm>
            <a:off x="0" y="54864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5985BCA-5849-E74C-AE30-638205D227EF}"/>
              </a:ext>
            </a:extLst>
          </p:cNvPr>
          <p:cNvSpPr txBox="1"/>
          <p:nvPr/>
        </p:nvSpPr>
        <p:spPr>
          <a:xfrm>
            <a:off x="81156" y="657403"/>
            <a:ext cx="1922016" cy="400110"/>
          </a:xfrm>
          <a:prstGeom prst="rect">
            <a:avLst/>
          </a:prstGeom>
          <a:noFill/>
        </p:spPr>
        <p:txBody>
          <a:bodyPr wrap="square" rtlCol="0">
            <a:spAutoFit/>
          </a:bodyPr>
          <a:lstStyle/>
          <a:p>
            <a:r>
              <a:rPr lang="en-US" sz="2000" dirty="0"/>
              <a:t>1</a:t>
            </a:r>
            <a:r>
              <a:rPr lang="en-US" sz="2000" baseline="30000" dirty="0"/>
              <a:t>st</a:t>
            </a:r>
            <a:r>
              <a:rPr lang="en-US" sz="2000" dirty="0"/>
              <a:t> transmission</a:t>
            </a:r>
          </a:p>
        </p:txBody>
      </p:sp>
      <p:sp>
        <p:nvSpPr>
          <p:cNvPr id="21" name="TextBox 20">
            <a:extLst>
              <a:ext uri="{FF2B5EF4-FFF2-40B4-BE49-F238E27FC236}">
                <a16:creationId xmlns:a16="http://schemas.microsoft.com/office/drawing/2014/main" id="{0AD630F9-C184-8045-A666-F8F592E3AA7B}"/>
              </a:ext>
            </a:extLst>
          </p:cNvPr>
          <p:cNvSpPr txBox="1"/>
          <p:nvPr/>
        </p:nvSpPr>
        <p:spPr>
          <a:xfrm>
            <a:off x="0" y="2055407"/>
            <a:ext cx="1922016" cy="400110"/>
          </a:xfrm>
          <a:prstGeom prst="rect">
            <a:avLst/>
          </a:prstGeom>
          <a:noFill/>
        </p:spPr>
        <p:txBody>
          <a:bodyPr wrap="square" rtlCol="0">
            <a:spAutoFit/>
          </a:bodyPr>
          <a:lstStyle/>
          <a:p>
            <a:r>
              <a:rPr lang="en-US" sz="2000" dirty="0"/>
              <a:t>2</a:t>
            </a:r>
            <a:r>
              <a:rPr lang="en-US" sz="2000" baseline="30000" dirty="0"/>
              <a:t>nd</a:t>
            </a:r>
            <a:r>
              <a:rPr lang="en-US" sz="2000" dirty="0"/>
              <a:t> transmission</a:t>
            </a:r>
          </a:p>
        </p:txBody>
      </p:sp>
      <p:sp>
        <p:nvSpPr>
          <p:cNvPr id="22" name="TextBox 21">
            <a:extLst>
              <a:ext uri="{FF2B5EF4-FFF2-40B4-BE49-F238E27FC236}">
                <a16:creationId xmlns:a16="http://schemas.microsoft.com/office/drawing/2014/main" id="{BDF93F36-B38F-5749-94C4-367D419745E5}"/>
              </a:ext>
            </a:extLst>
          </p:cNvPr>
          <p:cNvSpPr txBox="1"/>
          <p:nvPr/>
        </p:nvSpPr>
        <p:spPr>
          <a:xfrm>
            <a:off x="0" y="3760412"/>
            <a:ext cx="1922016" cy="400110"/>
          </a:xfrm>
          <a:prstGeom prst="rect">
            <a:avLst/>
          </a:prstGeom>
          <a:noFill/>
        </p:spPr>
        <p:txBody>
          <a:bodyPr wrap="square" rtlCol="0">
            <a:spAutoFit/>
          </a:bodyPr>
          <a:lstStyle/>
          <a:p>
            <a:r>
              <a:rPr lang="en-US" sz="2000" dirty="0"/>
              <a:t>3</a:t>
            </a:r>
            <a:r>
              <a:rPr lang="en-US" sz="2000" baseline="30000" dirty="0"/>
              <a:t>rd</a:t>
            </a:r>
            <a:r>
              <a:rPr lang="en-US" sz="2000" dirty="0"/>
              <a:t> transmission</a:t>
            </a:r>
          </a:p>
        </p:txBody>
      </p:sp>
      <p:sp>
        <p:nvSpPr>
          <p:cNvPr id="23" name="TextBox 22">
            <a:extLst>
              <a:ext uri="{FF2B5EF4-FFF2-40B4-BE49-F238E27FC236}">
                <a16:creationId xmlns:a16="http://schemas.microsoft.com/office/drawing/2014/main" id="{57B424B3-6B94-DF4E-A167-B0151936756F}"/>
              </a:ext>
            </a:extLst>
          </p:cNvPr>
          <p:cNvSpPr txBox="1"/>
          <p:nvPr/>
        </p:nvSpPr>
        <p:spPr>
          <a:xfrm>
            <a:off x="0" y="5640617"/>
            <a:ext cx="1922016" cy="400110"/>
          </a:xfrm>
          <a:prstGeom prst="rect">
            <a:avLst/>
          </a:prstGeom>
          <a:noFill/>
        </p:spPr>
        <p:txBody>
          <a:bodyPr wrap="square" rtlCol="0">
            <a:spAutoFit/>
          </a:bodyPr>
          <a:lstStyle/>
          <a:p>
            <a:r>
              <a:rPr lang="en-US" sz="2000" dirty="0"/>
              <a:t>And so on……</a:t>
            </a:r>
          </a:p>
        </p:txBody>
      </p:sp>
      <p:sp>
        <p:nvSpPr>
          <p:cNvPr id="24" name="TextBox 23">
            <a:extLst>
              <a:ext uri="{FF2B5EF4-FFF2-40B4-BE49-F238E27FC236}">
                <a16:creationId xmlns:a16="http://schemas.microsoft.com/office/drawing/2014/main" id="{F9CEBCD4-7A23-C645-B64C-203F00CF15E9}"/>
              </a:ext>
            </a:extLst>
          </p:cNvPr>
          <p:cNvSpPr txBox="1"/>
          <p:nvPr/>
        </p:nvSpPr>
        <p:spPr>
          <a:xfrm>
            <a:off x="6129784" y="657403"/>
            <a:ext cx="1922016" cy="400110"/>
          </a:xfrm>
          <a:prstGeom prst="rect">
            <a:avLst/>
          </a:prstGeom>
          <a:noFill/>
        </p:spPr>
        <p:txBody>
          <a:bodyPr wrap="square" rtlCol="0">
            <a:spAutoFit/>
          </a:bodyPr>
          <a:lstStyle/>
          <a:p>
            <a:r>
              <a:rPr lang="en-US" sz="2000" dirty="0"/>
              <a:t>1</a:t>
            </a:r>
            <a:r>
              <a:rPr lang="en-US" sz="2000" baseline="30000" dirty="0"/>
              <a:t>st</a:t>
            </a:r>
            <a:r>
              <a:rPr lang="en-US" sz="2000" dirty="0"/>
              <a:t> reception</a:t>
            </a:r>
          </a:p>
        </p:txBody>
      </p:sp>
      <p:sp>
        <p:nvSpPr>
          <p:cNvPr id="25" name="TextBox 24">
            <a:extLst>
              <a:ext uri="{FF2B5EF4-FFF2-40B4-BE49-F238E27FC236}">
                <a16:creationId xmlns:a16="http://schemas.microsoft.com/office/drawing/2014/main" id="{27B58996-E43B-FF4F-86F5-6F7F16EA903F}"/>
              </a:ext>
            </a:extLst>
          </p:cNvPr>
          <p:cNvSpPr txBox="1"/>
          <p:nvPr/>
        </p:nvSpPr>
        <p:spPr>
          <a:xfrm>
            <a:off x="6096000" y="2060794"/>
            <a:ext cx="1922016" cy="400110"/>
          </a:xfrm>
          <a:prstGeom prst="rect">
            <a:avLst/>
          </a:prstGeom>
          <a:noFill/>
        </p:spPr>
        <p:txBody>
          <a:bodyPr wrap="square" rtlCol="0">
            <a:spAutoFit/>
          </a:bodyPr>
          <a:lstStyle/>
          <a:p>
            <a:r>
              <a:rPr lang="en-US" sz="2000" dirty="0"/>
              <a:t>2</a:t>
            </a:r>
            <a:r>
              <a:rPr lang="en-US" sz="2000" baseline="30000" dirty="0"/>
              <a:t>nd</a:t>
            </a:r>
            <a:r>
              <a:rPr lang="en-US" sz="2000" dirty="0"/>
              <a:t> reception</a:t>
            </a:r>
          </a:p>
        </p:txBody>
      </p:sp>
      <p:sp>
        <p:nvSpPr>
          <p:cNvPr id="26" name="TextBox 25">
            <a:extLst>
              <a:ext uri="{FF2B5EF4-FFF2-40B4-BE49-F238E27FC236}">
                <a16:creationId xmlns:a16="http://schemas.microsoft.com/office/drawing/2014/main" id="{E0506674-0553-4B43-8204-243D51C2598C}"/>
              </a:ext>
            </a:extLst>
          </p:cNvPr>
          <p:cNvSpPr txBox="1"/>
          <p:nvPr/>
        </p:nvSpPr>
        <p:spPr>
          <a:xfrm>
            <a:off x="6096000" y="3760412"/>
            <a:ext cx="1922016" cy="400110"/>
          </a:xfrm>
          <a:prstGeom prst="rect">
            <a:avLst/>
          </a:prstGeom>
          <a:noFill/>
        </p:spPr>
        <p:txBody>
          <a:bodyPr wrap="square" rtlCol="0">
            <a:spAutoFit/>
          </a:bodyPr>
          <a:lstStyle/>
          <a:p>
            <a:r>
              <a:rPr lang="en-US" sz="2000" dirty="0"/>
              <a:t>3</a:t>
            </a:r>
            <a:r>
              <a:rPr lang="en-US" sz="2000" baseline="30000" dirty="0"/>
              <a:t>rd</a:t>
            </a:r>
            <a:r>
              <a:rPr lang="en-US" sz="2000" dirty="0"/>
              <a:t> reception</a:t>
            </a:r>
          </a:p>
        </p:txBody>
      </p:sp>
      <p:sp>
        <p:nvSpPr>
          <p:cNvPr id="27" name="TextBox 26">
            <a:extLst>
              <a:ext uri="{FF2B5EF4-FFF2-40B4-BE49-F238E27FC236}">
                <a16:creationId xmlns:a16="http://schemas.microsoft.com/office/drawing/2014/main" id="{D540DDBF-FF12-ED49-A8B8-A525E1C80EBB}"/>
              </a:ext>
            </a:extLst>
          </p:cNvPr>
          <p:cNvSpPr txBox="1"/>
          <p:nvPr/>
        </p:nvSpPr>
        <p:spPr>
          <a:xfrm>
            <a:off x="6177156" y="5640617"/>
            <a:ext cx="1922016" cy="400110"/>
          </a:xfrm>
          <a:prstGeom prst="rect">
            <a:avLst/>
          </a:prstGeom>
          <a:noFill/>
        </p:spPr>
        <p:txBody>
          <a:bodyPr wrap="square" rtlCol="0">
            <a:spAutoFit/>
          </a:bodyPr>
          <a:lstStyle/>
          <a:p>
            <a:r>
              <a:rPr lang="en-US" sz="2000" dirty="0"/>
              <a:t>And so on……</a:t>
            </a:r>
          </a:p>
        </p:txBody>
      </p:sp>
      <p:sp>
        <p:nvSpPr>
          <p:cNvPr id="28" name="TextBox 27">
            <a:extLst>
              <a:ext uri="{FF2B5EF4-FFF2-40B4-BE49-F238E27FC236}">
                <a16:creationId xmlns:a16="http://schemas.microsoft.com/office/drawing/2014/main" id="{9658AE8D-F37E-9249-91DA-7659BE2CA54E}"/>
              </a:ext>
            </a:extLst>
          </p:cNvPr>
          <p:cNvSpPr txBox="1"/>
          <p:nvPr/>
        </p:nvSpPr>
        <p:spPr>
          <a:xfrm>
            <a:off x="7138165" y="1107281"/>
            <a:ext cx="3579700" cy="369332"/>
          </a:xfrm>
          <a:prstGeom prst="rect">
            <a:avLst/>
          </a:prstGeom>
          <a:noFill/>
        </p:spPr>
        <p:txBody>
          <a:bodyPr wrap="square" rtlCol="0">
            <a:spAutoFit/>
          </a:bodyPr>
          <a:lstStyle/>
          <a:p>
            <a:r>
              <a:rPr lang="en-US" b="1" dirty="0">
                <a:solidFill>
                  <a:schemeClr val="accent1">
                    <a:lumMod val="75000"/>
                  </a:schemeClr>
                </a:solidFill>
              </a:rPr>
              <a:t>Wait for </a:t>
            </a:r>
            <a:r>
              <a:rPr lang="en-US" b="1" dirty="0">
                <a:solidFill>
                  <a:srgbClr val="FF0000"/>
                </a:solidFill>
              </a:rPr>
              <a:t>1</a:t>
            </a:r>
            <a:r>
              <a:rPr lang="en-US" b="1" dirty="0">
                <a:solidFill>
                  <a:schemeClr val="accent1">
                    <a:lumMod val="75000"/>
                  </a:schemeClr>
                </a:solidFill>
              </a:rPr>
              <a:t> packet then send ’ack’</a:t>
            </a:r>
          </a:p>
        </p:txBody>
      </p:sp>
      <p:sp>
        <p:nvSpPr>
          <p:cNvPr id="29" name="TextBox 28">
            <a:extLst>
              <a:ext uri="{FF2B5EF4-FFF2-40B4-BE49-F238E27FC236}">
                <a16:creationId xmlns:a16="http://schemas.microsoft.com/office/drawing/2014/main" id="{7BFBEB8C-2EF4-384F-B875-6FFCACA994BF}"/>
              </a:ext>
            </a:extLst>
          </p:cNvPr>
          <p:cNvSpPr txBox="1"/>
          <p:nvPr/>
        </p:nvSpPr>
        <p:spPr>
          <a:xfrm>
            <a:off x="7195744" y="2880004"/>
            <a:ext cx="3579700" cy="369332"/>
          </a:xfrm>
          <a:prstGeom prst="rect">
            <a:avLst/>
          </a:prstGeom>
          <a:noFill/>
        </p:spPr>
        <p:txBody>
          <a:bodyPr wrap="square" rtlCol="0">
            <a:spAutoFit/>
          </a:bodyPr>
          <a:lstStyle/>
          <a:p>
            <a:r>
              <a:rPr lang="en-US" b="1" dirty="0">
                <a:solidFill>
                  <a:schemeClr val="accent1">
                    <a:lumMod val="75000"/>
                  </a:schemeClr>
                </a:solidFill>
              </a:rPr>
              <a:t>Wait for </a:t>
            </a:r>
            <a:r>
              <a:rPr lang="en-US" b="1" dirty="0">
                <a:solidFill>
                  <a:srgbClr val="FF0000"/>
                </a:solidFill>
              </a:rPr>
              <a:t>2</a:t>
            </a:r>
            <a:r>
              <a:rPr lang="en-US" b="1" dirty="0">
                <a:solidFill>
                  <a:schemeClr val="accent1">
                    <a:lumMod val="75000"/>
                  </a:schemeClr>
                </a:solidFill>
              </a:rPr>
              <a:t> packet then send ’ack’</a:t>
            </a:r>
          </a:p>
        </p:txBody>
      </p:sp>
      <p:sp>
        <p:nvSpPr>
          <p:cNvPr id="30" name="TextBox 29">
            <a:extLst>
              <a:ext uri="{FF2B5EF4-FFF2-40B4-BE49-F238E27FC236}">
                <a16:creationId xmlns:a16="http://schemas.microsoft.com/office/drawing/2014/main" id="{C95FDB1D-449C-4A4E-8BCC-2C4A98E9AF14}"/>
              </a:ext>
            </a:extLst>
          </p:cNvPr>
          <p:cNvSpPr txBox="1"/>
          <p:nvPr/>
        </p:nvSpPr>
        <p:spPr>
          <a:xfrm>
            <a:off x="7197597" y="4597152"/>
            <a:ext cx="3579700" cy="369332"/>
          </a:xfrm>
          <a:prstGeom prst="rect">
            <a:avLst/>
          </a:prstGeom>
          <a:noFill/>
        </p:spPr>
        <p:txBody>
          <a:bodyPr wrap="square" rtlCol="0">
            <a:spAutoFit/>
          </a:bodyPr>
          <a:lstStyle/>
          <a:p>
            <a:r>
              <a:rPr lang="en-US" b="1" dirty="0">
                <a:solidFill>
                  <a:schemeClr val="accent1">
                    <a:lumMod val="75000"/>
                  </a:schemeClr>
                </a:solidFill>
              </a:rPr>
              <a:t>Wait for </a:t>
            </a:r>
            <a:r>
              <a:rPr lang="en-US" b="1" dirty="0">
                <a:solidFill>
                  <a:srgbClr val="FF0000"/>
                </a:solidFill>
              </a:rPr>
              <a:t>3</a:t>
            </a:r>
            <a:r>
              <a:rPr lang="en-US" b="1" dirty="0">
                <a:solidFill>
                  <a:schemeClr val="accent1">
                    <a:lumMod val="75000"/>
                  </a:schemeClr>
                </a:solidFill>
              </a:rPr>
              <a:t> packet then send ’ack’</a:t>
            </a:r>
          </a:p>
        </p:txBody>
      </p:sp>
      <p:sp>
        <p:nvSpPr>
          <p:cNvPr id="31" name="TextBox 30">
            <a:extLst>
              <a:ext uri="{FF2B5EF4-FFF2-40B4-BE49-F238E27FC236}">
                <a16:creationId xmlns:a16="http://schemas.microsoft.com/office/drawing/2014/main" id="{5655DCDF-7725-574D-93C1-7D4CE849DE18}"/>
              </a:ext>
            </a:extLst>
          </p:cNvPr>
          <p:cNvSpPr txBox="1"/>
          <p:nvPr/>
        </p:nvSpPr>
        <p:spPr>
          <a:xfrm>
            <a:off x="1732405" y="1100274"/>
            <a:ext cx="518160" cy="369332"/>
          </a:xfrm>
          <a:prstGeom prst="rect">
            <a:avLst/>
          </a:prstGeom>
          <a:noFill/>
        </p:spPr>
        <p:txBody>
          <a:bodyPr wrap="square" rtlCol="0">
            <a:spAutoFit/>
          </a:bodyPr>
          <a:lstStyle/>
          <a:p>
            <a:r>
              <a:rPr lang="en-US" dirty="0">
                <a:solidFill>
                  <a:srgbClr val="FF0000"/>
                </a:solidFill>
              </a:rPr>
              <a:t>1</a:t>
            </a:r>
          </a:p>
        </p:txBody>
      </p:sp>
      <p:sp>
        <p:nvSpPr>
          <p:cNvPr id="32" name="TextBox 31">
            <a:extLst>
              <a:ext uri="{FF2B5EF4-FFF2-40B4-BE49-F238E27FC236}">
                <a16:creationId xmlns:a16="http://schemas.microsoft.com/office/drawing/2014/main" id="{F5F901D8-4FBD-1249-A2B8-8BB43BD92DEA}"/>
              </a:ext>
            </a:extLst>
          </p:cNvPr>
          <p:cNvSpPr txBox="1"/>
          <p:nvPr/>
        </p:nvSpPr>
        <p:spPr>
          <a:xfrm>
            <a:off x="1772920" y="2793699"/>
            <a:ext cx="518160" cy="369332"/>
          </a:xfrm>
          <a:prstGeom prst="rect">
            <a:avLst/>
          </a:prstGeom>
          <a:noFill/>
        </p:spPr>
        <p:txBody>
          <a:bodyPr wrap="square" rtlCol="0">
            <a:spAutoFit/>
          </a:bodyPr>
          <a:lstStyle/>
          <a:p>
            <a:r>
              <a:rPr lang="en-US" dirty="0">
                <a:solidFill>
                  <a:srgbClr val="FF0000"/>
                </a:solidFill>
              </a:rPr>
              <a:t>2</a:t>
            </a:r>
          </a:p>
        </p:txBody>
      </p:sp>
      <p:sp>
        <p:nvSpPr>
          <p:cNvPr id="33" name="TextBox 32">
            <a:extLst>
              <a:ext uri="{FF2B5EF4-FFF2-40B4-BE49-F238E27FC236}">
                <a16:creationId xmlns:a16="http://schemas.microsoft.com/office/drawing/2014/main" id="{FBF0489B-41E5-5A4F-BE68-4532C49B629E}"/>
              </a:ext>
            </a:extLst>
          </p:cNvPr>
          <p:cNvSpPr txBox="1"/>
          <p:nvPr/>
        </p:nvSpPr>
        <p:spPr>
          <a:xfrm>
            <a:off x="1752778" y="4501638"/>
            <a:ext cx="518160" cy="369332"/>
          </a:xfrm>
          <a:prstGeom prst="rect">
            <a:avLst/>
          </a:prstGeom>
          <a:noFill/>
        </p:spPr>
        <p:txBody>
          <a:bodyPr wrap="square" rtlCol="0">
            <a:spAutoFit/>
          </a:bodyPr>
          <a:lstStyle/>
          <a:p>
            <a:r>
              <a:rPr lang="en-US" dirty="0">
                <a:solidFill>
                  <a:srgbClr val="FF0000"/>
                </a:solidFill>
              </a:rPr>
              <a:t>3</a:t>
            </a:r>
          </a:p>
        </p:txBody>
      </p:sp>
      <p:cxnSp>
        <p:nvCxnSpPr>
          <p:cNvPr id="35" name="Straight Arrow Connector 34">
            <a:extLst>
              <a:ext uri="{FF2B5EF4-FFF2-40B4-BE49-F238E27FC236}">
                <a16:creationId xmlns:a16="http://schemas.microsoft.com/office/drawing/2014/main" id="{8A82673B-CF03-594C-8BD6-A150D83EEE6B}"/>
              </a:ext>
            </a:extLst>
          </p:cNvPr>
          <p:cNvCxnSpPr>
            <a:cxnSpLocks/>
            <a:endCxn id="28" idx="1"/>
          </p:cNvCxnSpPr>
          <p:nvPr/>
        </p:nvCxnSpPr>
        <p:spPr>
          <a:xfrm>
            <a:off x="2727960" y="1259969"/>
            <a:ext cx="4410205" cy="319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52AEE91-1459-ED43-9985-E17D6E0DD754}"/>
              </a:ext>
            </a:extLst>
          </p:cNvPr>
          <p:cNvCxnSpPr/>
          <p:nvPr/>
        </p:nvCxnSpPr>
        <p:spPr>
          <a:xfrm>
            <a:off x="3267204" y="3068019"/>
            <a:ext cx="387096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A1B9BF4-4AB4-5B4B-A2F1-3B24CABD72F3}"/>
              </a:ext>
            </a:extLst>
          </p:cNvPr>
          <p:cNvCxnSpPr>
            <a:cxnSpLocks/>
          </p:cNvCxnSpPr>
          <p:nvPr/>
        </p:nvCxnSpPr>
        <p:spPr>
          <a:xfrm>
            <a:off x="3770124" y="4747259"/>
            <a:ext cx="342248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EB3D048-7C72-F142-889B-A7E620DEE308}"/>
              </a:ext>
            </a:extLst>
          </p:cNvPr>
          <p:cNvCxnSpPr>
            <a:cxnSpLocks/>
          </p:cNvCxnSpPr>
          <p:nvPr/>
        </p:nvCxnSpPr>
        <p:spPr>
          <a:xfrm>
            <a:off x="2712720" y="1488569"/>
            <a:ext cx="4410205" cy="31978"/>
          </a:xfrm>
          <a:prstGeom prst="straightConnector1">
            <a:avLst/>
          </a:prstGeom>
          <a:ln w="57150">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8E1017E-46CA-B449-AE71-C108DFFCEACB}"/>
              </a:ext>
            </a:extLst>
          </p:cNvPr>
          <p:cNvCxnSpPr/>
          <p:nvPr/>
        </p:nvCxnSpPr>
        <p:spPr>
          <a:xfrm>
            <a:off x="3251964" y="3311859"/>
            <a:ext cx="3870960" cy="0"/>
          </a:xfrm>
          <a:prstGeom prst="straightConnector1">
            <a:avLst/>
          </a:prstGeom>
          <a:ln w="57150">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F330353-F51C-DC41-86FD-CCD8736850BE}"/>
              </a:ext>
            </a:extLst>
          </p:cNvPr>
          <p:cNvCxnSpPr>
            <a:cxnSpLocks/>
          </p:cNvCxnSpPr>
          <p:nvPr/>
        </p:nvCxnSpPr>
        <p:spPr>
          <a:xfrm>
            <a:off x="3770124" y="4991099"/>
            <a:ext cx="3422484" cy="0"/>
          </a:xfrm>
          <a:prstGeom prst="straightConnector1">
            <a:avLst/>
          </a:prstGeom>
          <a:ln w="57150">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31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barn(inVertical)">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dissolve">
                                      <p:cBhvr>
                                        <p:cTn id="23" dur="500"/>
                                        <p:tgtEl>
                                          <p:spTgt spid="2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dissolv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barn(inVertical)">
                                      <p:cBhvr>
                                        <p:cTn id="31" dur="500"/>
                                        <p:tgtEl>
                                          <p:spTgt spid="4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dissolve">
                                      <p:cBhvr>
                                        <p:cTn id="36" dur="500"/>
                                        <p:tgtEl>
                                          <p:spTgt spid="2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dissolve">
                                      <p:cBhvr>
                                        <p:cTn id="39" dur="500"/>
                                        <p:tgtEl>
                                          <p:spTgt spid="3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dissolve">
                                      <p:cBhvr>
                                        <p:cTn id="42" dur="500"/>
                                        <p:tgtEl>
                                          <p:spTgt spid="6"/>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dissolv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barn(inVertical)">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dissolve">
                                      <p:cBhvr>
                                        <p:cTn id="55" dur="500"/>
                                        <p:tgtEl>
                                          <p:spTgt spid="2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dissolve">
                                      <p:cBhvr>
                                        <p:cTn id="58" dur="5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barn(inVertical)">
                                      <p:cBhvr>
                                        <p:cTn id="63" dur="500"/>
                                        <p:tgtEl>
                                          <p:spTgt spid="47"/>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dissolve">
                                      <p:cBhvr>
                                        <p:cTn id="68" dur="500"/>
                                        <p:tgtEl>
                                          <p:spTgt spid="22"/>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dissolve">
                                      <p:cBhvr>
                                        <p:cTn id="71" dur="500"/>
                                        <p:tgtEl>
                                          <p:spTgt spid="3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dissolve">
                                      <p:cBhvr>
                                        <p:cTn id="74" dur="500"/>
                                        <p:tgtEl>
                                          <p:spTgt spid="9"/>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dissolve">
                                      <p:cBhvr>
                                        <p:cTn id="77" dur="500"/>
                                        <p:tgtEl>
                                          <p:spTgt spid="10"/>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dissolve">
                                      <p:cBhvr>
                                        <p:cTn id="80" dur="500"/>
                                        <p:tgtEl>
                                          <p:spTgt spid="11"/>
                                        </p:tgtEl>
                                      </p:cBhvr>
                                    </p:animEffect>
                                  </p:childTnLst>
                                </p:cTn>
                              </p:par>
                              <p:par>
                                <p:cTn id="81" presetID="9" presetClass="entr" presetSubtype="0" fill="hold"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dissolve">
                                      <p:cBhvr>
                                        <p:cTn id="83" dur="500"/>
                                        <p:tgtEl>
                                          <p:spTgt spid="38"/>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dissolve">
                                      <p:cBhvr>
                                        <p:cTn id="86" dur="500"/>
                                        <p:tgtEl>
                                          <p:spTgt spid="26"/>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dissolve">
                                      <p:cBhvr>
                                        <p:cTn id="89" dur="500"/>
                                        <p:tgtEl>
                                          <p:spTgt spid="30"/>
                                        </p:tgtEl>
                                      </p:cBhvr>
                                    </p:animEffect>
                                  </p:childTnLst>
                                </p:cTn>
                              </p:par>
                              <p:par>
                                <p:cTn id="90" presetID="9" presetClass="entr" presetSubtype="0" fill="hold" nodeType="withEffect">
                                  <p:stCondLst>
                                    <p:cond delay="0"/>
                                  </p:stCondLst>
                                  <p:childTnLst>
                                    <p:set>
                                      <p:cBhvr>
                                        <p:cTn id="91" dur="1" fill="hold">
                                          <p:stCondLst>
                                            <p:cond delay="0"/>
                                          </p:stCondLst>
                                        </p:cTn>
                                        <p:tgtEl>
                                          <p:spTgt spid="48"/>
                                        </p:tgtEl>
                                        <p:attrNameLst>
                                          <p:attrName>style.visibility</p:attrName>
                                        </p:attrNameLst>
                                      </p:cBhvr>
                                      <p:to>
                                        <p:strVal val="visible"/>
                                      </p:to>
                                    </p:set>
                                    <p:animEffect transition="in" filter="dissolve">
                                      <p:cBhvr>
                                        <p:cTn id="92" dur="500"/>
                                        <p:tgtEl>
                                          <p:spTgt spid="48"/>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dissolve">
                                      <p:cBhvr>
                                        <p:cTn id="97" dur="500"/>
                                        <p:tgtEl>
                                          <p:spTgt spid="2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dissolve">
                                      <p:cBhvr>
                                        <p:cTn id="10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(Assignment Problem)</a:t>
            </a:r>
          </a:p>
        </p:txBody>
      </p:sp>
      <p:sp>
        <p:nvSpPr>
          <p:cNvPr id="3" name="Content Placeholder 2"/>
          <p:cNvSpPr>
            <a:spLocks noGrp="1"/>
          </p:cNvSpPr>
          <p:nvPr>
            <p:ph idx="1"/>
          </p:nvPr>
        </p:nvSpPr>
        <p:spPr/>
        <p:txBody>
          <a:bodyPr>
            <a:normAutofit fontScale="85000" lnSpcReduction="10000"/>
          </a:bodyPr>
          <a:lstStyle/>
          <a:p>
            <a:pPr algn="just"/>
            <a:r>
              <a:rPr lang="en-GB" dirty="0"/>
              <a:t>Verify if the file has been sent completely and correctly by comparing the received file with the original file. Measure the message transfer time and throughput for various sizes of data-units and compare it with the stop-and-wait protocol where the batch size is always fixed to be 1. Choose appropriate values for “data unit size” and measure the performance. Repeat the experiment several times and plot the average values in a report with a brief description of results, assumptions made, etc. </a:t>
            </a:r>
          </a:p>
          <a:p>
            <a:r>
              <a:rPr lang="en-GB" dirty="0"/>
              <a:t>Include the following performance figures in your report: </a:t>
            </a:r>
          </a:p>
          <a:p>
            <a:pPr marL="971550" lvl="1" indent="-514350">
              <a:buFont typeface="+mj-lt"/>
              <a:buAutoNum type="arabicPeriod"/>
            </a:pPr>
            <a:r>
              <a:rPr lang="en-GB" dirty="0"/>
              <a:t>Transfer time vs data unit size ( one curve for this problem and one curve for stop-and-wait ) </a:t>
            </a:r>
          </a:p>
          <a:p>
            <a:pPr marL="971550" lvl="1" indent="-514350">
              <a:buFont typeface="+mj-lt"/>
              <a:buAutoNum type="arabicPeriod"/>
            </a:pPr>
            <a:r>
              <a:rPr lang="en-GB" dirty="0"/>
              <a:t>Throughput vs data unit size ( one curve for this problem and one curve for stop-and-wait ) </a:t>
            </a:r>
          </a:p>
          <a:p>
            <a:endParaRPr lang="en-GB" dirty="0"/>
          </a:p>
          <a:p>
            <a:endParaRPr lang="en-GB" dirty="0">
              <a:effectLst/>
            </a:endParaRPr>
          </a:p>
        </p:txBody>
      </p:sp>
      <p:sp>
        <p:nvSpPr>
          <p:cNvPr id="6" name="Date Placeholder 5"/>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5" name="Slide Number Placeholder 4"/>
          <p:cNvSpPr>
            <a:spLocks noGrp="1"/>
          </p:cNvSpPr>
          <p:nvPr>
            <p:ph type="sldNum" sz="quarter" idx="12"/>
          </p:nvPr>
        </p:nvSpPr>
        <p:spPr/>
        <p:txBody>
          <a:bodyPr/>
          <a:lstStyle/>
          <a:p>
            <a:fld id="{9DC9C1B8-E0BD-4B9F-A6A4-44AD34B1169C}" type="slidenum">
              <a:rPr lang="en-US" smtClean="0"/>
              <a:t>51</a:t>
            </a:fld>
            <a:endParaRPr lang="en-US"/>
          </a:p>
        </p:txBody>
      </p:sp>
    </p:spTree>
    <p:extLst>
      <p:ext uri="{BB962C8B-B14F-4D97-AF65-F5344CB8AC3E}">
        <p14:creationId xmlns:p14="http://schemas.microsoft.com/office/powerpoint/2010/main" val="4276521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AC1D-6DF2-8641-9944-F2D5681D7382}"/>
              </a:ext>
            </a:extLst>
          </p:cNvPr>
          <p:cNvSpPr>
            <a:spLocks noGrp="1"/>
          </p:cNvSpPr>
          <p:nvPr>
            <p:ph type="title"/>
          </p:nvPr>
        </p:nvSpPr>
        <p:spPr/>
        <p:txBody>
          <a:bodyPr/>
          <a:lstStyle/>
          <a:p>
            <a:r>
              <a:rPr lang="en-US" dirty="0"/>
              <a:t>UDP</a:t>
            </a:r>
          </a:p>
        </p:txBody>
      </p:sp>
      <p:sp>
        <p:nvSpPr>
          <p:cNvPr id="3" name="Date Placeholder 2">
            <a:extLst>
              <a:ext uri="{FF2B5EF4-FFF2-40B4-BE49-F238E27FC236}">
                <a16:creationId xmlns:a16="http://schemas.microsoft.com/office/drawing/2014/main" id="{28412FD1-9147-674E-865F-FD84B3E257AC}"/>
              </a:ext>
            </a:extLst>
          </p:cNvPr>
          <p:cNvSpPr>
            <a:spLocks noGrp="1"/>
          </p:cNvSpPr>
          <p:nvPr>
            <p:ph type="dt" sz="half" idx="10"/>
          </p:nvPr>
        </p:nvSpPr>
        <p:spPr/>
        <p:txBody>
          <a:bodyPr/>
          <a:lstStyle/>
          <a:p>
            <a:r>
              <a:rPr lang="en-US"/>
              <a:t>EE4204 (Part 1) Lab</a:t>
            </a:r>
          </a:p>
        </p:txBody>
      </p:sp>
      <p:sp>
        <p:nvSpPr>
          <p:cNvPr id="4" name="Footer Placeholder 3">
            <a:extLst>
              <a:ext uri="{FF2B5EF4-FFF2-40B4-BE49-F238E27FC236}">
                <a16:creationId xmlns:a16="http://schemas.microsoft.com/office/drawing/2014/main" id="{C2713F52-62D4-5A4D-A710-6E8574B34DD6}"/>
              </a:ext>
            </a:extLst>
          </p:cNvPr>
          <p:cNvSpPr>
            <a:spLocks noGrp="1"/>
          </p:cNvSpPr>
          <p:nvPr>
            <p:ph type="ftr" sz="quarter" idx="11"/>
          </p:nvPr>
        </p:nvSpPr>
        <p:spPr/>
        <p:txBody>
          <a:bodyPr/>
          <a:lstStyle/>
          <a:p>
            <a:r>
              <a:rPr lang="en-US"/>
              <a:t>G. Mohan/NUS</a:t>
            </a:r>
          </a:p>
        </p:txBody>
      </p:sp>
      <p:sp>
        <p:nvSpPr>
          <p:cNvPr id="5" name="Slide Number Placeholder 4">
            <a:extLst>
              <a:ext uri="{FF2B5EF4-FFF2-40B4-BE49-F238E27FC236}">
                <a16:creationId xmlns:a16="http://schemas.microsoft.com/office/drawing/2014/main" id="{4105F47F-E555-0E49-9D72-CA80C1E7F02D}"/>
              </a:ext>
            </a:extLst>
          </p:cNvPr>
          <p:cNvSpPr>
            <a:spLocks noGrp="1"/>
          </p:cNvSpPr>
          <p:nvPr>
            <p:ph type="sldNum" sz="quarter" idx="12"/>
          </p:nvPr>
        </p:nvSpPr>
        <p:spPr/>
        <p:txBody>
          <a:bodyPr/>
          <a:lstStyle/>
          <a:p>
            <a:fld id="{9DC9C1B8-E0BD-4B9F-A6A4-44AD34B1169C}" type="slidenum">
              <a:rPr lang="en-US" smtClean="0"/>
              <a:t>6</a:t>
            </a:fld>
            <a:endParaRPr lang="en-US"/>
          </a:p>
        </p:txBody>
      </p:sp>
      <p:graphicFrame>
        <p:nvGraphicFramePr>
          <p:cNvPr id="7" name="Diagram 6">
            <a:extLst>
              <a:ext uri="{FF2B5EF4-FFF2-40B4-BE49-F238E27FC236}">
                <a16:creationId xmlns:a16="http://schemas.microsoft.com/office/drawing/2014/main" id="{C1C7672C-B066-A741-BFDA-C900923E2A12}"/>
              </a:ext>
            </a:extLst>
          </p:cNvPr>
          <p:cNvGraphicFramePr/>
          <p:nvPr>
            <p:extLst>
              <p:ext uri="{D42A27DB-BD31-4B8C-83A1-F6EECF244321}">
                <p14:modId xmlns:p14="http://schemas.microsoft.com/office/powerpoint/2010/main" val="2307921891"/>
              </p:ext>
            </p:extLst>
          </p:nvPr>
        </p:nvGraphicFramePr>
        <p:xfrm>
          <a:off x="1795069" y="1703614"/>
          <a:ext cx="6010031" cy="4465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DDABC067-497E-C242-9C64-20D219AA9B26}"/>
              </a:ext>
            </a:extLst>
          </p:cNvPr>
          <p:cNvGraphicFramePr/>
          <p:nvPr>
            <p:extLst>
              <p:ext uri="{D42A27DB-BD31-4B8C-83A1-F6EECF244321}">
                <p14:modId xmlns:p14="http://schemas.microsoft.com/office/powerpoint/2010/main" val="3151644513"/>
              </p:ext>
            </p:extLst>
          </p:nvPr>
        </p:nvGraphicFramePr>
        <p:xfrm>
          <a:off x="6922806" y="2907324"/>
          <a:ext cx="2244641" cy="32850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Rectangle 8">
            <a:extLst>
              <a:ext uri="{FF2B5EF4-FFF2-40B4-BE49-F238E27FC236}">
                <a16:creationId xmlns:a16="http://schemas.microsoft.com/office/drawing/2014/main" id="{2C00E5BA-1EF7-AA45-AD30-0776112EF55B}"/>
              </a:ext>
            </a:extLst>
          </p:cNvPr>
          <p:cNvSpPr/>
          <p:nvPr/>
        </p:nvSpPr>
        <p:spPr>
          <a:xfrm>
            <a:off x="3704492" y="4079635"/>
            <a:ext cx="5462955" cy="9612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BA67663-A2B3-0841-9520-F7BE73CD4025}"/>
              </a:ext>
            </a:extLst>
          </p:cNvPr>
          <p:cNvCxnSpPr/>
          <p:nvPr/>
        </p:nvCxnSpPr>
        <p:spPr>
          <a:xfrm>
            <a:off x="5673969" y="4548554"/>
            <a:ext cx="152400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618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B001-1B5A-8E4F-8257-A05DD91565D5}"/>
              </a:ext>
            </a:extLst>
          </p:cNvPr>
          <p:cNvSpPr>
            <a:spLocks noGrp="1"/>
          </p:cNvSpPr>
          <p:nvPr>
            <p:ph type="title"/>
          </p:nvPr>
        </p:nvSpPr>
        <p:spPr/>
        <p:txBody>
          <a:bodyPr/>
          <a:lstStyle/>
          <a:p>
            <a:r>
              <a:rPr lang="en-US" dirty="0"/>
              <a:t>UDP (Connectionless)</a:t>
            </a:r>
          </a:p>
        </p:txBody>
      </p:sp>
      <p:sp>
        <p:nvSpPr>
          <p:cNvPr id="3" name="Text Placeholder 2">
            <a:extLst>
              <a:ext uri="{FF2B5EF4-FFF2-40B4-BE49-F238E27FC236}">
                <a16:creationId xmlns:a16="http://schemas.microsoft.com/office/drawing/2014/main" id="{0A45A38E-740E-8D46-B0E7-348FC662E46F}"/>
              </a:ext>
            </a:extLst>
          </p:cNvPr>
          <p:cNvSpPr>
            <a:spLocks noGrp="1"/>
          </p:cNvSpPr>
          <p:nvPr>
            <p:ph type="body" idx="1"/>
          </p:nvPr>
        </p:nvSpPr>
        <p:spPr/>
        <p:txBody>
          <a:bodyPr/>
          <a:lstStyle/>
          <a:p>
            <a:r>
              <a:rPr lang="en-US" dirty="0"/>
              <a:t>Server</a:t>
            </a:r>
          </a:p>
        </p:txBody>
      </p:sp>
      <p:sp>
        <p:nvSpPr>
          <p:cNvPr id="4" name="Content Placeholder 3">
            <a:extLst>
              <a:ext uri="{FF2B5EF4-FFF2-40B4-BE49-F238E27FC236}">
                <a16:creationId xmlns:a16="http://schemas.microsoft.com/office/drawing/2014/main" id="{EDAF9D6D-C582-4242-9FB4-52D243AF528A}"/>
              </a:ext>
            </a:extLst>
          </p:cNvPr>
          <p:cNvSpPr>
            <a:spLocks noGrp="1"/>
          </p:cNvSpPr>
          <p:nvPr>
            <p:ph sz="half" idx="2"/>
          </p:nvPr>
        </p:nvSpPr>
        <p:spPr/>
        <p:txBody>
          <a:bodyPr/>
          <a:lstStyle/>
          <a:p>
            <a:r>
              <a:rPr lang="en-US" dirty="0"/>
              <a:t>Create socket</a:t>
            </a:r>
          </a:p>
          <a:p>
            <a:r>
              <a:rPr lang="en-US" dirty="0"/>
              <a:t>Bind</a:t>
            </a:r>
          </a:p>
          <a:p>
            <a:r>
              <a:rPr lang="en-US" dirty="0" err="1"/>
              <a:t>ReceiveFrom</a:t>
            </a:r>
            <a:endParaRPr lang="en-US" dirty="0"/>
          </a:p>
        </p:txBody>
      </p:sp>
      <p:sp>
        <p:nvSpPr>
          <p:cNvPr id="5" name="Text Placeholder 4">
            <a:extLst>
              <a:ext uri="{FF2B5EF4-FFF2-40B4-BE49-F238E27FC236}">
                <a16:creationId xmlns:a16="http://schemas.microsoft.com/office/drawing/2014/main" id="{836856B0-8AF8-6E43-8CE0-5EB02151DEE4}"/>
              </a:ext>
            </a:extLst>
          </p:cNvPr>
          <p:cNvSpPr>
            <a:spLocks noGrp="1"/>
          </p:cNvSpPr>
          <p:nvPr>
            <p:ph type="body" sz="quarter" idx="3"/>
          </p:nvPr>
        </p:nvSpPr>
        <p:spPr/>
        <p:txBody>
          <a:bodyPr/>
          <a:lstStyle/>
          <a:p>
            <a:r>
              <a:rPr lang="en-US" dirty="0"/>
              <a:t>client</a:t>
            </a:r>
          </a:p>
        </p:txBody>
      </p:sp>
      <p:sp>
        <p:nvSpPr>
          <p:cNvPr id="6" name="Content Placeholder 5">
            <a:extLst>
              <a:ext uri="{FF2B5EF4-FFF2-40B4-BE49-F238E27FC236}">
                <a16:creationId xmlns:a16="http://schemas.microsoft.com/office/drawing/2014/main" id="{06FAB1EF-7217-9A4B-BF43-A9E7033B2F19}"/>
              </a:ext>
            </a:extLst>
          </p:cNvPr>
          <p:cNvSpPr>
            <a:spLocks noGrp="1"/>
          </p:cNvSpPr>
          <p:nvPr>
            <p:ph sz="quarter" idx="4"/>
          </p:nvPr>
        </p:nvSpPr>
        <p:spPr/>
        <p:txBody>
          <a:bodyPr/>
          <a:lstStyle/>
          <a:p>
            <a:r>
              <a:rPr lang="en-US" dirty="0">
                <a:solidFill>
                  <a:srgbClr val="FF0000"/>
                </a:solidFill>
              </a:rPr>
              <a:t>Create socket</a:t>
            </a:r>
          </a:p>
          <a:p>
            <a:r>
              <a:rPr lang="en-US" dirty="0" err="1">
                <a:solidFill>
                  <a:srgbClr val="FF0000"/>
                </a:solidFill>
              </a:rPr>
              <a:t>SendTo</a:t>
            </a:r>
            <a:endParaRPr lang="en-US" dirty="0">
              <a:solidFill>
                <a:srgbClr val="FF0000"/>
              </a:solidFill>
            </a:endParaRPr>
          </a:p>
          <a:p>
            <a:endParaRPr lang="en-US" dirty="0"/>
          </a:p>
        </p:txBody>
      </p:sp>
      <p:sp>
        <p:nvSpPr>
          <p:cNvPr id="7" name="Date Placeholder 6">
            <a:extLst>
              <a:ext uri="{FF2B5EF4-FFF2-40B4-BE49-F238E27FC236}">
                <a16:creationId xmlns:a16="http://schemas.microsoft.com/office/drawing/2014/main" id="{710F36AB-3985-C54F-AF4B-12A32F22B7E1}"/>
              </a:ext>
            </a:extLst>
          </p:cNvPr>
          <p:cNvSpPr>
            <a:spLocks noGrp="1"/>
          </p:cNvSpPr>
          <p:nvPr>
            <p:ph type="dt" sz="half" idx="10"/>
          </p:nvPr>
        </p:nvSpPr>
        <p:spPr/>
        <p:txBody>
          <a:bodyPr/>
          <a:lstStyle/>
          <a:p>
            <a:r>
              <a:rPr lang="en-US"/>
              <a:t>EE4204 (Part 1) Lab</a:t>
            </a:r>
          </a:p>
        </p:txBody>
      </p:sp>
      <p:sp>
        <p:nvSpPr>
          <p:cNvPr id="8" name="Footer Placeholder 7">
            <a:extLst>
              <a:ext uri="{FF2B5EF4-FFF2-40B4-BE49-F238E27FC236}">
                <a16:creationId xmlns:a16="http://schemas.microsoft.com/office/drawing/2014/main" id="{2EF9CB32-F6B0-C54F-A63B-BEEDACFD71EA}"/>
              </a:ext>
            </a:extLst>
          </p:cNvPr>
          <p:cNvSpPr>
            <a:spLocks noGrp="1"/>
          </p:cNvSpPr>
          <p:nvPr>
            <p:ph type="ftr" sz="quarter" idx="11"/>
          </p:nvPr>
        </p:nvSpPr>
        <p:spPr/>
        <p:txBody>
          <a:bodyPr/>
          <a:lstStyle/>
          <a:p>
            <a:r>
              <a:rPr lang="en-US"/>
              <a:t>G. Mohan/NUS</a:t>
            </a:r>
          </a:p>
        </p:txBody>
      </p:sp>
      <p:sp>
        <p:nvSpPr>
          <p:cNvPr id="9" name="Slide Number Placeholder 8">
            <a:extLst>
              <a:ext uri="{FF2B5EF4-FFF2-40B4-BE49-F238E27FC236}">
                <a16:creationId xmlns:a16="http://schemas.microsoft.com/office/drawing/2014/main" id="{56DE5792-47B3-4F4C-ACC2-3A3DAE60614C}"/>
              </a:ext>
            </a:extLst>
          </p:cNvPr>
          <p:cNvSpPr>
            <a:spLocks noGrp="1"/>
          </p:cNvSpPr>
          <p:nvPr>
            <p:ph type="sldNum" sz="quarter" idx="12"/>
          </p:nvPr>
        </p:nvSpPr>
        <p:spPr/>
        <p:txBody>
          <a:bodyPr/>
          <a:lstStyle/>
          <a:p>
            <a:fld id="{9DC9C1B8-E0BD-4B9F-A6A4-44AD34B1169C}" type="slidenum">
              <a:rPr lang="en-US" smtClean="0"/>
              <a:t>7</a:t>
            </a:fld>
            <a:endParaRPr lang="en-US"/>
          </a:p>
        </p:txBody>
      </p:sp>
    </p:spTree>
    <p:extLst>
      <p:ext uri="{BB962C8B-B14F-4D97-AF65-F5344CB8AC3E}">
        <p14:creationId xmlns:p14="http://schemas.microsoft.com/office/powerpoint/2010/main" val="804323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148B34-010D-944F-AB71-FEC2E891CF3E}"/>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2C0A8AEB-18BF-6F4C-8132-DB6B69754DBD}"/>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07A89E9E-07D3-9D49-B488-3798D6F9BAF3}"/>
              </a:ext>
            </a:extLst>
          </p:cNvPr>
          <p:cNvSpPr>
            <a:spLocks noGrp="1"/>
          </p:cNvSpPr>
          <p:nvPr>
            <p:ph type="sldNum" sz="quarter" idx="12"/>
          </p:nvPr>
        </p:nvSpPr>
        <p:spPr/>
        <p:txBody>
          <a:bodyPr/>
          <a:lstStyle/>
          <a:p>
            <a:fld id="{9DC9C1B8-E0BD-4B9F-A6A4-44AD34B1169C}" type="slidenum">
              <a:rPr lang="en-US" smtClean="0"/>
              <a:t>8</a:t>
            </a:fld>
            <a:endParaRPr lang="en-US"/>
          </a:p>
        </p:txBody>
      </p:sp>
      <p:pic>
        <p:nvPicPr>
          <p:cNvPr id="5" name="Picture 4">
            <a:extLst>
              <a:ext uri="{FF2B5EF4-FFF2-40B4-BE49-F238E27FC236}">
                <a16:creationId xmlns:a16="http://schemas.microsoft.com/office/drawing/2014/main" id="{EF645B03-AE38-334A-9F60-7F54E4BD3228}"/>
              </a:ext>
            </a:extLst>
          </p:cNvPr>
          <p:cNvPicPr>
            <a:picLocks noChangeAspect="1"/>
          </p:cNvPicPr>
          <p:nvPr/>
        </p:nvPicPr>
        <p:blipFill>
          <a:blip r:embed="rId2"/>
          <a:stretch>
            <a:fillRect/>
          </a:stretch>
        </p:blipFill>
        <p:spPr>
          <a:xfrm>
            <a:off x="2196818" y="0"/>
            <a:ext cx="7798363" cy="6858000"/>
          </a:xfrm>
          <a:prstGeom prst="rect">
            <a:avLst/>
          </a:prstGeom>
        </p:spPr>
      </p:pic>
      <p:sp>
        <p:nvSpPr>
          <p:cNvPr id="6" name="Rectangle 5">
            <a:extLst>
              <a:ext uri="{FF2B5EF4-FFF2-40B4-BE49-F238E27FC236}">
                <a16:creationId xmlns:a16="http://schemas.microsoft.com/office/drawing/2014/main" id="{A42AAFAF-9C8E-4246-896F-30ADEF8ED411}"/>
              </a:ext>
            </a:extLst>
          </p:cNvPr>
          <p:cNvSpPr/>
          <p:nvPr/>
        </p:nvSpPr>
        <p:spPr>
          <a:xfrm>
            <a:off x="2536723" y="2920181"/>
            <a:ext cx="2757948" cy="235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036CC95-BB08-4A44-AA07-AA20D717D3CA}"/>
              </a:ext>
            </a:extLst>
          </p:cNvPr>
          <p:cNvSpPr txBox="1"/>
          <p:nvPr/>
        </p:nvSpPr>
        <p:spPr>
          <a:xfrm>
            <a:off x="609600" y="3156155"/>
            <a:ext cx="2790092" cy="461665"/>
          </a:xfrm>
          <a:prstGeom prst="rect">
            <a:avLst/>
          </a:prstGeom>
          <a:noFill/>
        </p:spPr>
        <p:txBody>
          <a:bodyPr wrap="square" rtlCol="0">
            <a:spAutoFit/>
          </a:bodyPr>
          <a:lstStyle/>
          <a:p>
            <a:r>
              <a:rPr lang="en-US" sz="2400" b="1" dirty="0">
                <a:solidFill>
                  <a:srgbClr val="00B050"/>
                </a:solidFill>
              </a:rPr>
              <a:t>Client</a:t>
            </a:r>
          </a:p>
        </p:txBody>
      </p:sp>
    </p:spTree>
    <p:extLst>
      <p:ext uri="{BB962C8B-B14F-4D97-AF65-F5344CB8AC3E}">
        <p14:creationId xmlns:p14="http://schemas.microsoft.com/office/powerpoint/2010/main" val="2354666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0DD4F7-CD08-1641-B1C1-E8A79A9DE8C2}"/>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C8DBAEDD-102A-414B-8090-7C78196C618F}"/>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0981103A-9A31-3541-81FC-7817773415B4}"/>
              </a:ext>
            </a:extLst>
          </p:cNvPr>
          <p:cNvSpPr>
            <a:spLocks noGrp="1"/>
          </p:cNvSpPr>
          <p:nvPr>
            <p:ph type="sldNum" sz="quarter" idx="12"/>
          </p:nvPr>
        </p:nvSpPr>
        <p:spPr/>
        <p:txBody>
          <a:bodyPr/>
          <a:lstStyle/>
          <a:p>
            <a:fld id="{9DC9C1B8-E0BD-4B9F-A6A4-44AD34B1169C}" type="slidenum">
              <a:rPr lang="en-US" smtClean="0"/>
              <a:t>9</a:t>
            </a:fld>
            <a:endParaRPr lang="en-US"/>
          </a:p>
        </p:txBody>
      </p:sp>
      <p:pic>
        <p:nvPicPr>
          <p:cNvPr id="5" name="Picture 4">
            <a:extLst>
              <a:ext uri="{FF2B5EF4-FFF2-40B4-BE49-F238E27FC236}">
                <a16:creationId xmlns:a16="http://schemas.microsoft.com/office/drawing/2014/main" id="{52A33E84-56C6-C649-A4A5-927D7728ACD4}"/>
              </a:ext>
            </a:extLst>
          </p:cNvPr>
          <p:cNvPicPr>
            <a:picLocks noChangeAspect="1"/>
          </p:cNvPicPr>
          <p:nvPr/>
        </p:nvPicPr>
        <p:blipFill>
          <a:blip r:embed="rId2"/>
          <a:stretch>
            <a:fillRect/>
          </a:stretch>
        </p:blipFill>
        <p:spPr>
          <a:xfrm>
            <a:off x="1820574" y="2145969"/>
            <a:ext cx="10248900" cy="2146300"/>
          </a:xfrm>
          <a:prstGeom prst="rect">
            <a:avLst/>
          </a:prstGeom>
        </p:spPr>
      </p:pic>
      <p:sp>
        <p:nvSpPr>
          <p:cNvPr id="6" name="Rectangle 5">
            <a:extLst>
              <a:ext uri="{FF2B5EF4-FFF2-40B4-BE49-F238E27FC236}">
                <a16:creationId xmlns:a16="http://schemas.microsoft.com/office/drawing/2014/main" id="{40111F0F-D746-7940-84DE-3F4581F4D0E3}"/>
              </a:ext>
            </a:extLst>
          </p:cNvPr>
          <p:cNvSpPr/>
          <p:nvPr/>
        </p:nvSpPr>
        <p:spPr>
          <a:xfrm>
            <a:off x="2227006" y="3603902"/>
            <a:ext cx="5176683" cy="250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0645B7-4D96-4F47-9BFF-DE07D60B0E35}"/>
              </a:ext>
            </a:extLst>
          </p:cNvPr>
          <p:cNvSpPr txBox="1"/>
          <p:nvPr/>
        </p:nvSpPr>
        <p:spPr>
          <a:xfrm>
            <a:off x="609600" y="3156155"/>
            <a:ext cx="2790092" cy="830997"/>
          </a:xfrm>
          <a:prstGeom prst="rect">
            <a:avLst/>
          </a:prstGeom>
          <a:noFill/>
        </p:spPr>
        <p:txBody>
          <a:bodyPr wrap="square" rtlCol="0">
            <a:spAutoFit/>
          </a:bodyPr>
          <a:lstStyle/>
          <a:p>
            <a:r>
              <a:rPr lang="en-US" sz="2400" b="1" dirty="0">
                <a:solidFill>
                  <a:srgbClr val="00B050"/>
                </a:solidFill>
              </a:rPr>
              <a:t>Client</a:t>
            </a:r>
          </a:p>
          <a:p>
            <a:r>
              <a:rPr lang="en-US" sz="2400" b="1" dirty="0">
                <a:solidFill>
                  <a:srgbClr val="00B050"/>
                </a:solidFill>
              </a:rPr>
              <a:t>(</a:t>
            </a:r>
            <a:r>
              <a:rPr lang="en-US" sz="2400" b="1" dirty="0" err="1">
                <a:solidFill>
                  <a:srgbClr val="00B050"/>
                </a:solidFill>
              </a:rPr>
              <a:t>conti</a:t>
            </a:r>
            <a:r>
              <a:rPr lang="en-US" sz="2400" b="1" dirty="0">
                <a:solidFill>
                  <a:srgbClr val="00B050"/>
                </a:solidFill>
              </a:rPr>
              <a:t>:)</a:t>
            </a:r>
          </a:p>
        </p:txBody>
      </p:sp>
    </p:spTree>
    <p:extLst>
      <p:ext uri="{BB962C8B-B14F-4D97-AF65-F5344CB8AC3E}">
        <p14:creationId xmlns:p14="http://schemas.microsoft.com/office/powerpoint/2010/main" val="6019807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2649</TotalTime>
  <Words>1946</Words>
  <Application>Microsoft Macintosh PowerPoint</Application>
  <PresentationFormat>Widescreen</PresentationFormat>
  <Paragraphs>416</Paragraphs>
  <Slides>51</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Calibri</vt:lpstr>
      <vt:lpstr>Corbel</vt:lpstr>
      <vt:lpstr>Symbol</vt:lpstr>
      <vt:lpstr>Wingdings</vt:lpstr>
      <vt:lpstr>Wingdings 2</vt:lpstr>
      <vt:lpstr>Wingdings 3</vt:lpstr>
      <vt:lpstr>Module</vt:lpstr>
      <vt:lpstr>EE4204 Socket Programming  Assignment    and Example Programs</vt:lpstr>
      <vt:lpstr>PowerPoint Presentation</vt:lpstr>
      <vt:lpstr>Sockets</vt:lpstr>
      <vt:lpstr>Example 1</vt:lpstr>
      <vt:lpstr>UDP (Connectionless)</vt:lpstr>
      <vt:lpstr>UDP</vt:lpstr>
      <vt:lpstr>UDP (Connectionless)</vt:lpstr>
      <vt:lpstr>PowerPoint Presentation</vt:lpstr>
      <vt:lpstr>PowerPoint Presentation</vt:lpstr>
      <vt:lpstr>PowerPoint Presentation</vt:lpstr>
      <vt:lpstr>Socket structure</vt:lpstr>
      <vt:lpstr>Socket – Family and Type</vt:lpstr>
      <vt:lpstr>UDP Client</vt:lpstr>
      <vt:lpstr>UDP Client</vt:lpstr>
      <vt:lpstr>UDP</vt:lpstr>
      <vt:lpstr>PowerPoint Presentation</vt:lpstr>
      <vt:lpstr>UDP Server</vt:lpstr>
      <vt:lpstr>UDP Server</vt:lpstr>
      <vt:lpstr>headsock.h (Ex 1)</vt:lpstr>
      <vt:lpstr>TCP (Connection-oriented)</vt:lpstr>
      <vt:lpstr>TCP</vt:lpstr>
      <vt:lpstr>TCP</vt:lpstr>
      <vt:lpstr>PowerPoint Presentation</vt:lpstr>
      <vt:lpstr>PowerPoint Presentation</vt:lpstr>
      <vt:lpstr>Example 1 (TCP): Client</vt:lpstr>
      <vt:lpstr>Example 1 (TCP): Client</vt:lpstr>
      <vt:lpstr>TCP</vt:lpstr>
      <vt:lpstr>PowerPoint Presentation</vt:lpstr>
      <vt:lpstr>PowerPoint Presentation</vt:lpstr>
      <vt:lpstr>Example 1 (TCP): Server</vt:lpstr>
      <vt:lpstr>Example 1 (TCP): Server</vt:lpstr>
      <vt:lpstr>Lets try example 1</vt:lpstr>
      <vt:lpstr>Example 2</vt:lpstr>
      <vt:lpstr>Example 2: Client</vt:lpstr>
      <vt:lpstr>Example 2: Client</vt:lpstr>
      <vt:lpstr>PowerPoint Presentation</vt:lpstr>
      <vt:lpstr>Example 2: Server</vt:lpstr>
      <vt:lpstr>Example 2: Server</vt:lpstr>
      <vt:lpstr>PowerPoint Presentation</vt:lpstr>
      <vt:lpstr>headsock.h (Ex 2)</vt:lpstr>
      <vt:lpstr>Example 3</vt:lpstr>
      <vt:lpstr>Example 3: Client sending file in data units </vt:lpstr>
      <vt:lpstr>Client waits for Ack</vt:lpstr>
      <vt:lpstr>PowerPoint Presentation</vt:lpstr>
      <vt:lpstr>Example 3: Server receiving file in data units</vt:lpstr>
      <vt:lpstr>Server sending Ack and saving the file</vt:lpstr>
      <vt:lpstr>PowerPoint Presentation</vt:lpstr>
      <vt:lpstr>headsock.h (Ex 3)</vt:lpstr>
      <vt:lpstr>Assignment Problem</vt:lpstr>
      <vt:lpstr>PowerPoint Presentation</vt:lpstr>
      <vt:lpstr>Example 4 (Assignment Problem)</vt:lpstr>
    </vt:vector>
  </TitlesOfParts>
  <Company>National University of Singapore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Socket Programming</dc:title>
  <dc:creator>Nalam Venkata Abhishek</dc:creator>
  <cp:lastModifiedBy>Anum Talpur</cp:lastModifiedBy>
  <cp:revision>101</cp:revision>
  <dcterms:created xsi:type="dcterms:W3CDTF">2018-10-03T05:45:36Z</dcterms:created>
  <dcterms:modified xsi:type="dcterms:W3CDTF">2021-03-19T01:23:54Z</dcterms:modified>
</cp:coreProperties>
</file>